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87" r:id="rId4"/>
    <p:sldId id="290" r:id="rId5"/>
    <p:sldId id="313" r:id="rId6"/>
    <p:sldId id="312" r:id="rId7"/>
    <p:sldId id="311" r:id="rId8"/>
    <p:sldId id="259" r:id="rId9"/>
    <p:sldId id="294" r:id="rId10"/>
    <p:sldId id="315" r:id="rId11"/>
    <p:sldId id="328" r:id="rId12"/>
    <p:sldId id="318" r:id="rId13"/>
    <p:sldId id="329" r:id="rId14"/>
    <p:sldId id="314" r:id="rId15"/>
    <p:sldId id="316" r:id="rId16"/>
    <p:sldId id="293" r:id="rId17"/>
    <p:sldId id="334" r:id="rId18"/>
    <p:sldId id="335" r:id="rId19"/>
    <p:sldId id="333" r:id="rId20"/>
    <p:sldId id="296" r:id="rId21"/>
    <p:sldId id="295" r:id="rId22"/>
    <p:sldId id="288" r:id="rId23"/>
    <p:sldId id="331" r:id="rId24"/>
    <p:sldId id="336" r:id="rId25"/>
    <p:sldId id="258" r:id="rId26"/>
    <p:sldId id="300" r:id="rId27"/>
    <p:sldId id="319" r:id="rId28"/>
    <p:sldId id="320" r:id="rId29"/>
    <p:sldId id="297" r:id="rId30"/>
    <p:sldId id="301" r:id="rId31"/>
    <p:sldId id="337" r:id="rId32"/>
    <p:sldId id="338" r:id="rId33"/>
    <p:sldId id="299" r:id="rId34"/>
    <p:sldId id="304" r:id="rId35"/>
    <p:sldId id="303" r:id="rId36"/>
    <p:sldId id="321" r:id="rId37"/>
    <p:sldId id="298" r:id="rId38"/>
    <p:sldId id="322" r:id="rId39"/>
    <p:sldId id="308" r:id="rId40"/>
    <p:sldId id="307" r:id="rId41"/>
    <p:sldId id="310" r:id="rId42"/>
    <p:sldId id="323" r:id="rId43"/>
    <p:sldId id="309" r:id="rId44"/>
    <p:sldId id="260" r:id="rId45"/>
    <p:sldId id="324" r:id="rId46"/>
    <p:sldId id="325" r:id="rId47"/>
    <p:sldId id="326" r:id="rId48"/>
    <p:sldId id="327" r:id="rId49"/>
    <p:sldId id="261" r:id="rId50"/>
    <p:sldId id="340" r:id="rId51"/>
    <p:sldId id="276" r:id="rId52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713" autoAdjust="0"/>
  </p:normalViewPr>
  <p:slideViewPr>
    <p:cSldViewPr>
      <p:cViewPr>
        <p:scale>
          <a:sx n="70" d="100"/>
          <a:sy n="70" d="100"/>
        </p:scale>
        <p:origin x="-120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647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356216-9B05-4613-AAE8-F4693CE63C72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20EB16-0823-44C7-9C7A-FE9131AE1B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0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0EB16-0823-44C7-9C7A-FE9131AE1B36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5" y="329187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600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7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5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5" y="329187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18600" y="434165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5" y="329187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6" y="930145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5" y="329187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1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5" y="329187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8600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8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676535-B087-481D-91EB-72E935317DB8}" type="datetimeFigureOut">
              <a:rPr lang="en-US" smtClean="0"/>
              <a:pPr/>
              <a:t>10/16/2014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8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8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D1C51BF-0F5C-44C3-912D-DF43A1F7E3F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/url?sa=i&amp;rct=j&amp;q=&amp;esrc=s&amp;frm=1&amp;source=images&amp;cd=&amp;cad=rja&amp;uact=8&amp;docid=F-M92fs8VeyF6M&amp;tbnid=nAIqD6eZyhzaiM:&amp;ved=0CAUQjRw&amp;url=http://dambacherfarms.com/Drainage.php&amp;ei=rMdWU5_2IsuMyAHj74GoBQ&amp;psig=AFQjCNFemhA6D4A7qFV-yLbg6vRhuzpxeA&amp;ust=139828222729423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/url?sa=i&amp;rct=j&amp;q=&amp;esrc=s&amp;frm=1&amp;source=images&amp;cd=&amp;cad=rja&amp;uact=8&amp;docid=LwtRiyuMyBacGM&amp;tbnid=gymDrpNR_fJvJM:&amp;ved=0CAUQjRw&amp;url=http://www.landandwater.com/features/vol44no4/vol44no4_2.html&amp;ei=98dWU6ebA6bbyQHo_4CwBA&amp;psig=AFQjCNFemhA6D4A7qFV-yLbg6vRhuzpxeA&amp;ust=1398282227294239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frm=1&amp;source=images&amp;cd=&amp;cad=rja&amp;uact=8&amp;docid=i40_BRXum_s7nM&amp;tbnid=Mv0sbnLBfy4SfM:&amp;ved=0CAUQjRw&amp;url=http://www.pavingexpert.com/drain03.htm&amp;ei=z8VWU6XBFYLcyQHP2YDoAQ&amp;psig=AFQjCNHLU0HOdRJ2HPQIH5jib9Bzhb0zUQ&amp;ust=139828135191168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rct=j&amp;q=&amp;esrc=s&amp;frm=1&amp;source=images&amp;cd=&amp;cad=rja&amp;uact=8&amp;docid=jx8PJDqmYQzakM&amp;tbnid=qjpdpvoUroiiAM:&amp;ved=0CAUQjRw&amp;url=http://www.fayette-swcd.org/Drainage.html&amp;ei=_cNWU5XKCsfQyAHH_YHgAg&amp;psig=AFQjCNFwKKZHCx0GlMPR71qkAmw4qus4pA&amp;ust=1398281509319400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/url?sa=i&amp;rct=j&amp;q=&amp;esrc=s&amp;frm=1&amp;source=images&amp;cd=&amp;docid=jcONYmgLZ_oOUM&amp;tbnid=ANAK1o8yNmyyWM:&amp;ved=0CAUQjRw&amp;url=http://ohiowatersheds.osu.edu/education/best-practices/streamside-landowner-guides/natural-drainage-management&amp;ei=iMhWU-PPHIbmyQGwpYDIAg&amp;psig=AFQjCNFemhA6D4A7qFV-yLbg6vRhuzpxeA&amp;ust=1398282227294239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frm=1&amp;source=images&amp;cd=&amp;cad=rja&amp;uact=8&amp;docid=jcONYmgLZ_oOUM&amp;tbnid=ANAK1o8yNmyyWM:&amp;ved=0CAUQjRw&amp;url=http://mrbdc.mnsu.edu/sites/mrbdc.mnsu.edu/files/public/major/midminn/subshed/sevenmi/vtour/smvt_2.html&amp;ei=WMhWU6i9FoHJygGCu4CIBw&amp;psig=AFQjCNFemhA6D4A7qFV-yLbg6vRhuzpxeA&amp;ust=1398282227294239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frm=1&amp;source=images&amp;cd=&amp;cad=rja&amp;uact=8&amp;docid=jcONYmgLZ_oOUM&amp;tbnid=ANAK1o8yNmyyWM:&amp;ved=0CAUQjRw&amp;url=http://www.lohp.org.uk/our-sites/lows&amp;ei=0chWU9TIEseSyQGCwICwCQ&amp;psig=AFQjCNFemhA6D4A7qFV-yLbg6vRhuzpxeA&amp;ust=1398282227294239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rct=j&amp;q=&amp;esrc=s&amp;frm=1&amp;source=images&amp;cd=&amp;cad=rja&amp;uact=8&amp;docid=ZHB_Q6rHgV4xqM&amp;tbnid=mK7PreHZFiSh_M:&amp;ved=0CAUQjRw&amp;url=http://www.ndfu.org/story/289/common-tiling-questions-and-answers&amp;ei=WclWU73LIum0yAGMk4HIDg&amp;psig=AFQjCNFemhA6D4A7qFV-yLbg6vRhuzpxeA&amp;ust=1398282227294239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frm=1&amp;source=images&amp;cd=&amp;cad=rja&amp;uact=8&amp;docid=jcONYmgLZ_oOUM&amp;tbnid=FTeWTL4g3-DjuM:&amp;ved=0CAUQjRw&amp;url=http://farmlandforecast.colvin-co.com/2010/10/25/improving-farmland-values-with-drainage-tile.aspx&amp;ei=DMlWU77XMqXYyQHcyoCQDw&amp;psig=AFQjCNFemhA6D4A7qFV-yLbg6vRhuzpxeA&amp;ust=1398282227294239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mda.state.mn.us/webapp/lis/corpfarm_default.jsp" TargetMode="External"/><Relationship Id="rId3" Type="http://schemas.openxmlformats.org/officeDocument/2006/relationships/hyperlink" Target="http://www.revenue.state.mn.us/local_gov/prop_tax_admin/Pages/ptamanual.aspx" TargetMode="External"/><Relationship Id="rId7" Type="http://schemas.openxmlformats.org/officeDocument/2006/relationships/hyperlink" Target="http://www.landandfarm.com/search/Minnesota-Farm-for-sale" TargetMode="External"/><Relationship Id="rId2" Type="http://schemas.openxmlformats.org/officeDocument/2006/relationships/hyperlink" Target="http://www.mnmaa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andeconomics.umn.edu/" TargetMode="External"/><Relationship Id="rId5" Type="http://schemas.openxmlformats.org/officeDocument/2006/relationships/hyperlink" Target="http://www.nass.usda.gov/Surveys/Guide_to_NASS_Surveys/Agricultural_Economics_and_Land_Ownership/index.asp" TargetMode="External"/><Relationship Id="rId4" Type="http://schemas.openxmlformats.org/officeDocument/2006/relationships/hyperlink" Target="http://www.ummc.co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visor.leg.state.mn.us/statutes/" TargetMode="External"/><Relationship Id="rId3" Type="http://schemas.openxmlformats.org/officeDocument/2006/relationships/hyperlink" Target="http://web.paulbunyan.net/norfor/" TargetMode="External"/><Relationship Id="rId7" Type="http://schemas.openxmlformats.org/officeDocument/2006/relationships/hyperlink" Target="http://www.mnland.org/" TargetMode="External"/><Relationship Id="rId2" Type="http://schemas.openxmlformats.org/officeDocument/2006/relationships/hyperlink" Target="http://www.maswcd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venue.state.mn.us/" TargetMode="External"/><Relationship Id="rId5" Type="http://schemas.openxmlformats.org/officeDocument/2006/relationships/hyperlink" Target="https://www.mda.state.mn.us/" TargetMode="External"/><Relationship Id="rId4" Type="http://schemas.openxmlformats.org/officeDocument/2006/relationships/hyperlink" Target="http://www.bwsr.state.mn.us/" TargetMode="External"/><Relationship Id="rId9" Type="http://schemas.openxmlformats.org/officeDocument/2006/relationships/hyperlink" Target="http://www.nass.usda.gov/Statistics_by_State/Minnesota/index.asp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20206"/>
            <a:ext cx="7772400" cy="138019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Land Valuation Concepts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801368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Doug Bruns, SAMA</a:t>
            </a:r>
          </a:p>
          <a:p>
            <a:pPr algn="l"/>
            <a:r>
              <a:rPr lang="en-US" dirty="0" smtClean="0"/>
              <a:t>Deputy Renville County Assessor</a:t>
            </a:r>
          </a:p>
          <a:p>
            <a:pPr algn="l"/>
            <a:r>
              <a:rPr lang="en-US" dirty="0" smtClean="0"/>
              <a:t>Renville County Assessors Office</a:t>
            </a:r>
          </a:p>
          <a:p>
            <a:pPr algn="l"/>
            <a:r>
              <a:rPr lang="en-US" dirty="0" smtClean="0"/>
              <a:t>Ph:(320)523-3644</a:t>
            </a:r>
          </a:p>
          <a:p>
            <a:pPr algn="l"/>
            <a:r>
              <a:rPr lang="en-US" dirty="0" smtClean="0"/>
              <a:t>Email: doug_b@co.renville.mn.us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ttern tiled fiel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3928" y="304800"/>
            <a:ext cx="8419071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85750"/>
            <a:ext cx="85344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ile Project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990600" y="381000"/>
            <a:ext cx="6934200" cy="61396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attern tile in u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04799"/>
            <a:ext cx="8534400" cy="6248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ttern tile tract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79556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3400"/>
            <a:ext cx="8183880" cy="1295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Private tile</a:t>
            </a:r>
          </a:p>
          <a:p>
            <a:pPr lvl="3"/>
            <a:r>
              <a:rPr lang="en-US" dirty="0" smtClean="0"/>
              <a:t>Pattern tile – what is adequate?</a:t>
            </a:r>
          </a:p>
          <a:p>
            <a:pPr lvl="4"/>
            <a:r>
              <a:rPr lang="en-US" dirty="0" smtClean="0"/>
              <a:t>Anywhere from 35’ apart </a:t>
            </a:r>
          </a:p>
          <a:p>
            <a:pPr lvl="4"/>
            <a:endParaRPr lang="en-US" dirty="0" smtClean="0"/>
          </a:p>
          <a:p>
            <a:pPr lvl="2"/>
            <a:r>
              <a:rPr lang="en-US" dirty="0" smtClean="0"/>
              <a:t>County Tile</a:t>
            </a:r>
          </a:p>
          <a:p>
            <a:pPr lvl="3"/>
            <a:r>
              <a:rPr lang="en-US" dirty="0" smtClean="0"/>
              <a:t>Quality and Capacity 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encrypted-tbn2.gstatic.com/images?q=tbn:ANd9GcTtR9OKRmy-WTWaz90YefRiKgO0sdItHp6aM4nelAMvifxtvx4lo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5344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 descr="data:image/jpeg;base64,/9j/4AAQSkZJRgABAQAAAQABAAD/2wCEAAkGBhQSEBUUEhQVFRQWFhcYGBgYGBgXHRgZGhgWFRUYGRkYHCYfGBkkGhgVIC8gIycpLCwsFh4xNTAqNSYsLCkBCQoKDgwOFw8PFCkdHBwpKSkpKSkpKTUpKSkpKSwpKSkpKSkpKSkqLCkpKSkpKSkpKSwpLCkpKSkpLCkpKSksLP/AABEIAF8A8AMBIgACEQEDEQH/xAAbAAACAwEBAQAAAAAAAAAAAAADBAIFBgEAB//EADcQAAEDAgQEBAUCBgIDAAAAAAEAAhEDIQQSMUEFUWFxEyKBoQaRscHwMkIUUnLR4fEjYhUzgv/EABkBAAMBAQEAAAAAAAAAAAAAAAABAwIEBf/EAB8RAAICAgIDAQAAAAAAAAAAAAABAhEDEiExE0FhBP/aAAwDAQACEQMRAD8ALiK8xaVxtYx7/wCFN7BsgOauY6RgVu4RG42ATOmoSJcRE6H26LtIQbWnbrpqgC4wlXMOmxXqlOTYpPB4gjt0TdWoP1DbbmFhj9FZjsTlfBN72/OqJh6Vao0GnSc4X80W9CVOjwtuKrwXFkNMEantbr7LZcKwQoUhTBLo3PX6LqxY9lZDJl04MDiavgPjETTJEiQbjSRzVz8O1neIH06bnMdYuIDbHeTrHRavEUg/VoMaSAUri6zKTC6oQBp35AABXjiS5sg8zlxRzE4im39RE8rHXoqDH0qbnB7fJEzHlDuWiW4hW8SqSwuaDltGkamevZADnSZnpp91OeRydFIY0uQVbG8yACYv9l2pE6Qd1xtcklp8rrR1A3CDScQTmtfnM/YKdFrBVKRJ0jl/dK4gEHWPzkrE4iZEab/5VdVeS7vCyM4x57I2SBr6LRcL4LTZRe45nudhBUzENytLqgaA20h4Fpnmp4f4VpvxFVk1A2nUZTzEt8znF17NNrad7hOhWZZ59OSHmOpK1GJ4HTyAvLop4d9TyBjS4iuaUEkXtuZ9Uah8Dtz1AXvgOcGO8t4pipcAGTeP2hFBZmqLnfmyep4iN1bYf4aYWWc8O8Oi/PA8P/le1saTYHntslOPcLZh8uV5Mue2Ha+UgTIAEHlslRqxdmKkST7pnxGkXvPNOD4ZZ4hZmqDLVpU3OcBDxUBM0u0bzIIRMDwZjaZe8VC408QQLCDTeGtItexKKCyocANBvZHpYidlfP4E2pVJz5GkUWBrQLE0g8vIgzfa291zC8GpFtO7mzSzudqHOzluuU5f9CyWotjPV8bl1ClR4k0i6nxLBhlZzHEktJAJ77xvCRqUbWIHukMdqMpvmQHdwlavDg6cpMEyRreNlGmyN+q7h6r4BiL89psiwoGaxa7SeREKBqb8/ZDDhtfl9kNr4IFyJvusjGct/Tff1RsOSQUGs2Wgt0P0i3ZBwz4cb+/NADfiXtsb7IjnkTpFyO/JBkD15/dVza7qz4JIZcwLOPKTsE6Abw+Ot5wAdd7djyWjwXxG6wcA4cwbrN1KIcMrdYv2ndWFMR+e63GTj0YlFS7RsMPjGvEtMrmKotqMLHiWuEELJ/C+McajgGuFOSSS4EHUNgarQYPiIqTDXiCR5m5ZvtzXoY3srZwTjq+CkxnwnUaQaLswE2c4gx30ckq5rU//AG0ngfzRmA+Wi17qtua4zETqI+RSeGL6NLNJdmH/AIlrnh7iCWgwb68vzkhYjGjUOjORa3l2O/Jbx7WkXAI7ApWtgKbiJY0ROgAmQReBdY8H035/hja+LEQ24bv9dN1CmcwnLso8SwJw1V2Zuai8kjk08vX7INOu8iKY8v7ultFzSjTpnTGVq0MNqVGAgPcxmmXOcuszlmBK8eIPEw9+Z1yQ5wnvH3UKFEuF77zqp5os3tmICzQwL8U82c91wRdztJzEHpN7pv8Ai6o/e8bmHuvFhN0t4VwSN/zoFCq+D/ZAyzPG3igaTWta0gNcRmkgHNoSQJOpACra1RzjLnOf/USYA012UQ7molxOmiQDB4g6Gtlxy6AkkD+mTb0U/wDy1QmTUqEifNmdN9bylGtvz6qZr6gAaXWWMuKBd/DGsKlQkPDHjMf0ls055izhfkEJnFnt0e5uXTzG3OOS78Ped1SgTavTLWjYPb56frIj/wClU03k6iRodvZADuIx5iYufnfVcc8lvVI1i45QI6ojXE6HkO10mMPUxZaTMHYbwU3hsULNmb3vz5pQATJdcTHX/RXntuCS25nSDvf/AGgB0AA6T05dUAgX3ERe3NTwzSW6zbWPqumW6++pGyQHm0bADTX1iEH+DDLg2O3Xqi3Bm0g89uiWx2LEIAK7EyQxv63Czdwfsi8Wa8Cm1hZnyw91tvwhKcGfEvDAXkm7rmIFhyUsJw6oDmcYnmZnfRVTio17J1Jy+EcE3wwQ4yS6Sec/4gKwrvik+BMiI3uuU8ICZze0d0PHMDW30O87Hr9lP2bPU8TVpEBzAybSGgT0JATvD+KhlTLIANyCOe4v6KsPF5b4TmmMkAEOc42jNJuSFOjwF1RoPjWP/XT57rrSk3cGczcUqkbFtYc13xFX4OiKbA0bDpfqj+Iu04xjxFwuS+de8RAAeJYZtVha8SCs5gA2mXUg3LlcTHMbHqFpXvWY+JeGOf56VngQdszdS32UssLVlcU9WRxTyxhhsNvp87D1VbSxBNw0W1H37p+hSc1s1HNc4/qAmANmjtz6KmxTzTtmABJPcb27LhOwfZiZtOkz9Yn1XIB69iqiqXRP7Ym2pkzPyTWErQ2eczrfYIZoeMRBtyhT8WBlGnPr2S7K2ZwA3E9ud0Vzhfy23Ma6rIzoqCNYH2MrgjbVQrYLNo7TkD7qdHClu6yxonRxhpOa8GHgg9JEEfZN/FAa2s40x5aobVZ/S8Zo9DI9FV4hnWbz2WpwXw1iMVgqJZSOamXsDneQGkf+RjgTqA7OLc00D4Mv4hETruhVcYInT7n7pGviyTF2nTaEo2u6dZvNhtpHIIoLHmYyeYHfdeOIJjXWI/O3ulqZ1kc/8eq63EeaY6W/NkUBsMPWLcw9fW9l2vUa7K42I3+ylUpyQ4aHUddJS/EwBSgDmR7qYyWMxzabC4mwG306qoxOFfVAc4eFOkmxGpMahK4PDOrvzPJDBqCbDtO5QncTPigVAQAYbMgCOXsrqFLZom5W6TLzhbjTbESZ16cwd7XTdVpe/wApIB9D1SVLFgedxAGwP7p3QsFxvxKjQ+QXbA7cyeSibLbDYZ7XR4gfcaxI6fdEr1GtcC6Mo5jTbdL4zHMoy/oPUSLyq/h9Z+LdnOUU5uDMkdD+aqmNOUlRmbSTs1TKgcARB5FEDku2ymKi9ezy2hgPXvFS+dczpDGfEUXVEAvUTUQIOaiWxIDmkHQgheNRDqPTDoom4VzXEF0iPKTaNQZj9ROihj+GFzCMxnlYA/cWTWNoPmWRI5/Ox2OqUwmKc8EuBB2Gpjcnldedlhq+juxy2XZVlhm8ANblDRefX5I+GYW6yek/Lsi1HgVILTPLbptrso12zOwsf8KZUJUIAFxNrAx6dpRzUBjzxa4AnN6KlrVwXgAC5FgLjkZVhRw8nxHHSAGneTqkzSGzirw3brAQxWeTeyWquy3m8/L+26HWx8GATJ1I17BZqxh8XVp0hmqOiTAJB9dJMLcfCnFsRRovpl9N+HfTd4ZDi4sc5pyuad2zqJXy3ieOY9rmvOn6Tcm3PuoYD4ydh6DaLAXZZudgSTA6KsYkpN9F3xD4RyNk1gXR/LAn5ysxhcU5tQtgzeYkiBqe19eqscE7F40zPh0t3HTsBufZXmSjhWZW/qMguP6nDqeXTRacUzCk7KCtX0Ea/n1UcM0udpB/yrChgxJ5HTojUmhs2E/n9lJssjTNBgzfkqri9fRjgQLHMD8xCdxWLbTGYkAKvwmIbiXSWnKzQm0nX5JY4ucqQTlrGxvh5ptZAcC3YGNOqHxXhfisOWzgczTM35eoUqnDWkyJad4i40IuhPp1s0McGsERvYbEFelTqmjgtN2mZ3FVqzDFW/5HqlK+IIcC2QdNfSOa29TDB7fNfqgM4Mz9wBuueX5ueCyzccmYxlepV/URdrRGswbLc8MpBlJjRs0fOL+6BT4dTEQ0WTkwq4sfjuzGSe/QXOvZ0HOuZlYkHzrmdBzL2dABi5QL0IvUc6YgpeomohOehuqJmWEcUqyo0Nlx838sTBmRJGp+kr1eqcpyxMWnmqVlOs905DlkTmt3I5rl/S+EdH5/ZaBzXvnTf7T8/og8VxjGBtMiSfoY1XqYDZzRNvY/6U/4XxHgubpudAuNnYJ4bD5nQGjvG/f0TlXDuzXkc+o2jkmalRtNuVg11POVVVuKlma4Fr2+kcvusjPYqs1sNja594Wf4li53ibfnom8TiZc46iAWkm+hBHzVJSoPqPhrS4nQc1tIzJgiCf+02C1HA/g4WqYgROjNNP5v7Ky4F8NtwwFSrDqu3Jv9PXqh/EPxHAyNu75x/lWjH2yLdukG45x1lIBlOJ2Aj6bJDCUcwz1QC43F5hIcL4YKg8SprtN56+is6gbMT2HXaVKc76KRjRytVjT2QHVIdJ3IgdefRHq0ZPeLxGiG7Dif1QIi+iw2UAuxDsQ7INGun5q+wGE8JsD16pHgOFyMPfnykK1AXfhxKCs4ss2+AgepAKAClCvZBIlK6CoyugJWaoIHLxehkqJKzZoLmXM6ESuSgQbOuF6FmXCUAEc9QzoZKjmTFRMuUHPUS5CfdaRlqib3qqxPxEWuLRIiwB/NVYEpXE0w6xAPcSp5ce6qyuKer6GKZawNL4LzvOkj3Kawr5bOtt7b29lj6mLcZLtjseVwNdIWi4S7NRmLXAvcxpJXmtUd65DYnGgHKLz7Kk4lTBcZJJIII0j5eitDQDZka/S8X7qjxGIzuIFuu5jWY7LERsWpPBp+byi2xMD66rZcA4bRpURUY5r837xv0j9sHbVY7EudBkWEcvzVSw1dzWObSLgHEEiwE89dYV4kpIt+P8AxISclMyeY27JThHBSTnq2BuAbk9TdewfCCQHOs07azEq0rggCBaPUolJyCMUgdevTs0E9gLa81wOF47/AIV2hhiT5uUx3XqlLyuMWFjfl/tYKEK+IGkSdvrCWa7MfX/agbnUz09rpiMjhP7gsDP/2Q=="/>
          <p:cNvSpPr>
            <a:spLocks noChangeAspect="1" noChangeArrowheads="1"/>
          </p:cNvSpPr>
          <p:nvPr/>
        </p:nvSpPr>
        <p:spPr bwMode="auto">
          <a:xfrm>
            <a:off x="1016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5540" name="Picture 4" descr="http://www.landandwater.com/features/vol44no4/vol44no4_2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46" y="304800"/>
            <a:ext cx="8573614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pavingexpert.com/images/drainage/land_til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8610600" cy="6230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Renville County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206752"/>
            <a:ext cx="8183880" cy="3508248"/>
          </a:xfrm>
        </p:spPr>
        <p:txBody>
          <a:bodyPr/>
          <a:lstStyle/>
          <a:p>
            <a:r>
              <a:rPr lang="en-US" dirty="0" smtClean="0"/>
              <a:t>Renville County Characteristics</a:t>
            </a:r>
          </a:p>
          <a:p>
            <a:pPr lvl="1"/>
            <a:r>
              <a:rPr lang="en-US" dirty="0" smtClean="0"/>
              <a:t>Approx 640,000 acres in size</a:t>
            </a:r>
          </a:p>
          <a:p>
            <a:pPr lvl="1"/>
            <a:r>
              <a:rPr lang="en-US" dirty="0" smtClean="0"/>
              <a:t>Approx 88% tillable Farmland</a:t>
            </a:r>
          </a:p>
          <a:p>
            <a:pPr lvl="1"/>
            <a:r>
              <a:rPr lang="en-US" dirty="0" smtClean="0"/>
              <a:t>Highly Productive Soils</a:t>
            </a:r>
          </a:p>
          <a:p>
            <a:pPr lvl="1"/>
            <a:r>
              <a:rPr lang="en-US" dirty="0" smtClean="0"/>
              <a:t>Main crops include corn, soybeans, sugar beets, edible beans, peas &amp; sweet corn.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fayette-swcd.org/files/IMG_5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3507" y="457199"/>
            <a:ext cx="5359293" cy="5715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3400"/>
            <a:ext cx="8183880" cy="1295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Private tile</a:t>
            </a:r>
          </a:p>
          <a:p>
            <a:pPr lvl="3"/>
            <a:r>
              <a:rPr lang="en-US" dirty="0" smtClean="0"/>
              <a:t>Pattern tile – what is adequate?</a:t>
            </a:r>
          </a:p>
          <a:p>
            <a:pPr lvl="4"/>
            <a:r>
              <a:rPr lang="en-US" dirty="0" smtClean="0"/>
              <a:t>Anywhere from 35’ apart </a:t>
            </a:r>
          </a:p>
          <a:p>
            <a:pPr lvl="4"/>
            <a:endParaRPr lang="en-US" dirty="0" smtClean="0"/>
          </a:p>
          <a:p>
            <a:pPr lvl="2"/>
            <a:r>
              <a:rPr lang="en-US" dirty="0" smtClean="0"/>
              <a:t>County Tile</a:t>
            </a:r>
          </a:p>
          <a:p>
            <a:pPr lvl="3"/>
            <a:r>
              <a:rPr lang="en-US" dirty="0" smtClean="0"/>
              <a:t>Quality and Capacity </a:t>
            </a:r>
          </a:p>
          <a:p>
            <a:pPr lvl="3"/>
            <a:endParaRPr lang="en-US" dirty="0" smtClean="0"/>
          </a:p>
          <a:p>
            <a:pPr lvl="2"/>
            <a:r>
              <a:rPr lang="en-US" dirty="0" smtClean="0"/>
              <a:t>Ditches/Creeks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data:image/jpeg;base64,/9j/4AAQSkZJRgABAQAAAQABAAD/2wCEAAkGBhQSERUUEhQWFRUUGBgWGBcYGRYWGBcYFRUXFRUVFhUXGyceGhkkGxcaIC8gIycpLiwsFx4xNTAqNSYrLSkBCQoKDgwOGg8PGiwfHBwpLCwpLCwpKSkpLCwpLCwpLCkpKSwsKSwsKSksLCksLCksLCwpLCwsLCksKSwsLCksKf/AABEIAMIBAwMBIgACEQEDEQH/xAAbAAACAwEBAQAAAAAAAAAAAAACAwABBAUGB//EADwQAAECBAQDBgUDAgYCAwAAAAECEQADITEEEkFRYXGBBSKRobHwBhMywdFC4fEUUgcVI3KSsmKiFoLi/8QAGgEAAwEBAQEAAAAAAAAAAAAAAAECAwQFBv/EACMRAQACAQQDAAMBAQAAAAAAAAABEQIDEiExE0FRBGFxMiL/2gAMAwEAAhEDEQA/APo61wp4t4qPThw2jRWSLaI0MKyRIKCCoLABBhIMURFhMIKVKEAUwyLgiQTliZYYREyxVlReWI0MyxMsFlReWLyweWLywWC8sTLDGiZYLBeWLywzLEywWKLyxMsNyRMkFiissTLDMsXlgsF5YmWGZYmWCxRWWLywzLEywWKKyxMsNyxWWFYovLEywzLFZYLAMsSGZYqCxSNEaCaI0Ra6C0RoNojQWKA0TLBNFiCxQRLg0yYkGFQpk4hPkiLEoRAuCMw7RNyrhXyBAFPCLKjFQ4spRuETLwiRHhkmSL+XEzRM0FhPlRPlxM0SAKKYrLBRILIOWLyxbRGh2FNFNBNEaCyC0RoKJBYC0RoKI0FgLRGgojQWKA0RoJokKzoLRIKJBZUFokYV9uyEu86WGDnvC0Z5vxVhkpJ+cktoKk8hr0jPdH1brxI8+v45woDlarP9J8OcFK+N8IUhXzGcEsUqcMWaj15Qt+P03diRw5fxphFB/mtzSrxoIFXxzhAW+b1yqI8Wh7oJ34uOEfjXCU/1b7JXTn3bwI+OMK7Zlc8paDfj9FO+8R44SPjLDkkOpgHzMT0YcKxkx3x7KSP9NEyYrZsgA3zEHyifJj9D1ESPH4f/ABFSXzSJorTL3nDauBrFH/EQOWw00sdaOKsRTlvB5cfoexi48Gv/ABIWFhJw7P8Apc5i5oxa/SMnaP8AihMQqkpKe6e4okknQksGa7a16T5sDp9HgVrADkgDc0HjHhEf4jTZqM0nDUcBySti1e6lia68oy4/4yxEzDzEqlCUWAznOHrUAWHU8IJ1sYgU9N2l8ZSpa0oSQpyylVZPUX18I9AlThxaPg6ccuyAVrDaVtW1tI9lhvjjFpQkCSmiQAMpfu0r34z09fvcJh9HiR4nAfHWIV9eEKhulWXlRT/aOvL+J1lIP9LNdrZpbA7O/wBo18uP0VL0ESPMq+JMTpg/Gal/SMHafxNi1SylGEmIV/ekkkEF6MKinUGFOthHsbJ+PVzu1JSCQqYgFIJIKg4AZ3F9R4w+TOSsZkqCgdQQR4iPkGIwWMmqK1yJxUouslNyxtZto9L2J2ziZEkS/wCkN3JKtbGjm7PfWJx14meT2T8e9eJHmOz/AIpmEtPkFAa6WJzU0zUH1eXGNWJ+KUhsiFL3chDeLufxeNPJj9GyfjuvFR5lXxavSQGbWYL/APG0D/8AK5lP9OWN+9MPoiDy4/Rsy+PURHjzKvitVGSjiCV3rYta2m8GPizuHuj5mlyjg9j0g8uH0/Hl8eiJheJxCZaSuYQlIuTQR5Of8STykhKpaSRcIU441WRHlpnYi1M852Ll0u56rjPLXiOh48ns53+ImFSoh5im1CKf+xB8oqPDq+FnL/M/9P8A9xIy8+SvG1J7AV/4Dw/EEPh8m+T/AIv9o0zviNDOMxp/4j79Yzq+J0nQt4eMc+9e7Bafh6l0N/s/MGnsAbp/4J/MIPxAKd29u8B05RjxHbkxRGTujp6/tC3lvxddHYqP7vBI/MNHZaBqryH2jzyu0JhbMsEmoALftC5uJa5UTt+N4N6fJHx6f+ilC6j1UBClTZCdT4qjgIAajq4OBXjxvAqWT+mj8iOBf36xO+S8k+od6ZjZCQ4SpVH+pQ9TGObisw7oCXt9T8PrMYjKJNiIanB5a6jTzcg6Qt0lOWUny5OYOpSm3BYDnD5ctKXcu3EiObPmTEgrITlNKMNOfB6RowGIExAIYtShYh7Bxrw/MKziDO1exkz0DIspUn6dR116x5TtfCzpax8y4spyQQ+5qOrXj2KEkHbyf7H3aFYnAomqSpV0sxc1FwCNRXT0u4yVEuP2LLZClEulTFgFBiKE1A8to6SpKVpKdxpXY3g5OFShQyJSwIOVgAWLsWAJEdbtHBIOFTPSlUspoUqOcqCVFAJNHNHdqgxeOO+Jr0xmeXGwmETKSyfG5PEw4zPGBlKzByXcAjryijLI9+2jLtI0Fno/u5MWZpFvfEwCUxajSFCqaZGOmJDBSuActzvGuX2xMTUrfmBXg945GaDEoq4D3aAbpj27Ej4lUVVTTgW0oKxrl/EYIDgudKGm+kedmkCiepgM7XvDuVRq5vTH4nSNFeA/MX/8mRqDbz2jyUydWsZpkz+PfusOz82T3cjtuUvVPIhocZss6J8Bp0j5983x/POGpxKnBciu9+JiolpGtPt7w4eX/YPCBOElbAdT+Y8WntJdO9QAWJ8TrDk9tFGViovxfhQc4W4/ND1Z7PlHRusV/lcvc+X4jzafiGYm4BA1IZ9y493vDE/Em4pr+WNv4irPzYvQf5PK3V5fiJHHT8Qgj9Q4d37xUF/s/Lj9eYMgAD5lSdKW4EV08oWJqECgSLmzuTqSYy4lBGbd6MTX/bo/5MVLQ251qzmw6REOVuTjzokFyapFvDWGfMCiQF0FKMCOcY5eZ6OM2jUdnIYReIwyjV2YjXjX184JiAfOlj9Sk12DawHylA0HF8oI8PfOInCOLOXJAdWg0EMGYd2ve3elbDY1ER0KPkqehA5i3hyhmGlpSbk3LXbWlYxIxBcCim3Heu1W2+0apQYgt41B51hzycQ6OcECl2c2ZtWNW1vC0YZdVZweb0dvdYSufoSzWIGn35RrkLdmIUOLt04P4Q4lpapmGC0kEFlXSWqQXdtxeMuAwJkfQMyTcE1qa0JYeXMx0VSEqOqSeJa7FtIGXhlium4vTfxfwir9GZLAP0sOB/Dt4QMxJAL3tSvWGy0G5uXB0L7tY1HtoRjJwdgT92FngquQwqnOWI4a0G4j1GBwiZuDMrvVCgXJfM+ZwdnLiPNZgVpcGhoAxN9DHoux5iEhaUEPmcgOGf6XB1I1/Ajf8XnOvsMp+vN4jsxeHCUKsaJLvmap2aJnL/UB4/iPYTsqwygCOPGkeSxskJmr1ALak1ANX4G/CH+RoeP/AKjpPaZtST4fmAzlRpFJ2vvzggpjU9BaOMrkxKQL1PpFLnEm8D78YFSwOfpDoUNwL32jPMnPFKO0Vl2hqBlf35mJkr99t2hoZIYG5/eBzdICmAs0UQNvJ4snb7eMAgft+8JKph0A58OJeHy8MOrMD4vT3pC0S9G436NxjXnCU/3evhDsIjCB7it/zAfLD1Lg1aw0v49RCjPLuCNi42Fh+28EpTJFeA02092MIDmKAJ7vjeKhX9c1MzcNv/SJE7j2sB7PWouC2+gNQaPrxjSnBhwSAdbk0e3C0DNxdgANzZ/2v5RcucDSoewPiKeUVajxg+ThrFrg0vS0Ml4EKIUSkMKqej6OAabQorY113IPkIfMmhSGqBoN63uNK1EEKxj60f0pyq7yWoQRVxtW27xiXJDMxZi9nUSKEHa5r6xmnppmU6hsl9N2uOH4gEYkFOVRpobW41rFVwr+AxQIOZIDE1AZgH5+24QzDTRkzAjSjWfnxg8oUCkF9+lTBgshsgo70TbRjqOXCInkux/1FA4YjW/rzh8tYJcgcxRvJ4yJmuUgmqhq1GalvKCTPZRbQkW2Z3P24RMyKdJeYioKwzC32qdNI0YPHJLhyCHvwozu9Occ3D40puRq4/HTWNK8pSCBppxNCD1961GUKOn41g2Y9QFavTWMK5jnYe9PKAWi7F30OlrH3pFLmFjQdahzU3drw9yJyaMNmKgAzmj6bEmOj2RhwjOQp3OU6VBJc8S4jBhMQRWlrEA8risbkMFFQI79WZqvYR0/iTHli0z06fzY4/bmDVMUhYyshyr+5qfTpveNXzognR7GphGeO2WcTUuKnEDieFKjS1By/EQ4vYD1rpDMTgFA9xKVpL0LJKQRYGxAZoTNIskZSO6aFraE+seFqaWWnPK6+LCiTtxvBoSOcIEzy3/eBTNOoDeexoKRnabPXMagvAP+8Akh68vLcxoSnNsKc3fj5+6tpir5Lv7eBVLa8P8AnBwzO+rN/EBm1szenGFapogSzpflpzhstDcT18aaxFK9/wAmB+YTdzwG+xgZpl6cftxvA5aO9qdRFrI6+9YKWa2J0pxLanr18A4xKCRQ1LWHXb7a+kKwCHSCBWpV3iGoWp/MZv69mJo1TwcUBpWp/cPE+cHpQVfR7Cr0ehOm0Z3a/wCDnzmUR3acExcChCWqpXiYkVtLa1f0hvlOWgHENp0isgzbszv58hGJUuYQQH0s56bReCnZaOXsXZ7aPe3u8MVDTNAD8LUHDUi9IFaXDuOJdNODMfKM6p29X0GhPX76QeQrFK231pV6aQCmiXKBGh623ZN3jPMlS1AqSSFapOvW+nnBieSAFaMBqAxDa34QasIctFIY27zFxwpr4aRVmWhMsMQ4Kr08ecOOKRUhJe9XAsA7lh/MIXhWIttQv4lqxvw2GSljMA3ADE+DvoPCJ9iGLEKTkJSGUbm4SeA0LEHkeMZjiMxY2DUYkbFjU+casX2mjME5eTsxYUDpsafvBJlqosoAToA3Bw2z9IfMGyqWyiBZqHiwpzjThXb6r1ynpb8NtD5kkEbDQHxpv+8Ke+V30PM6cIiSk5Ctx58TUGmoglywLFtfDrAJGUVIHJyPD8xFTnIHN/Xr+8SzlaBXduNPDUwRxSyfrSptGZjwyi5evOFAh3oWq1bVobMKQ+auQAChWVdlAtpa1NLfzFxNcwcdGyMSVJBIIOoNIP5sYpE41dQL8CC4uCDbTyi/mx9Boam/CJlMxTamdGDEYcIdSdSSXJJKiQwEF82AxCQtJSdfJrEQ9bTjUxmBAB3q1FQN3FKgaaeEAtQs99/B/CBXNykJAKqMPHU8xBmVTY11fWPBmNs1IlM3Tw91iImknxrAFO+unXlFgge94QaA48PfvnAkGgrz2HH94WFNQnw5UeGibrbz9YXR2ZY3/HjzMVMm34v92gUKcOaVLABmexJuf2iFYDtVt+jG3D0gg4UpJp6X8zFLmsl9xfpsLGGrWSbMwZ78oWuSrLY3KQRWt6e94r1TSHIxWEcltCMpuCQktxJzMD0YQeCnKmDKwUXYE0q5LDcudK66xpmZUE61YEgEpq5ypodT3rPyeMhxGdJNC+YC7hgSk1NycofibxGMTM0Ijlrk4aY3dWAASGcixI/tO0VBYXFkpBIcl3JyuS5d3YvEjp3xHDW4EFZQMtAKe6jUjWEfLBqohWj7UBuYdMDp6tfet+kZ1MLUJo1mNXLeXhHPEMqKMrIpwp+HUA0h2GC1AlPLQdG3q3HjHNWlQI4njar8P48XFVBcHg7NoQR1/aLoQ6K5pTuHu1Um+tw3GFzwczMGPXR7vf8AEUjEqzMWNaBQ4A63D+YgwtjQXIPB302sIno5Hh5KqACp3B32bzhql1IKaOzvTYgbl6NDhMdLKdmatuTKekY52NTmZiN3L5qEuGDNS3pE1ZUObIlrDJOUC4UAQ7U084uWFIDMSL6nalKCKlrQL1HXe28XnF9mPX3WJtNzAyBTK9Lg1D/jlBVFzwf94jk892hSljVxoKcWfg8Sm1zJpdn2vrx9IFb7jg7j0+8EKkgMeGbzpq8ErChnUoXBZ9RoDp73iiROGKUlWp4jU7X0jkYrHKK2WCGzZeQDMW4u3sx0Z6QuW4ngH+1lVIIZiA1WvHN7PzgqC2vTX3+0dP4+nvmpaRFRboYdamGY6DhbeGfMhCpkTPHs4YxhFQieZP8AmRaZkZiqDQqLnIqPyKBdNArnw0EVPnAU2o9H400iSwoPW4DM9Axvpa20Wk6ki+p5+PvhHg6v+5GS0Md608W9YAIBOtPvaDMym552Zr7NeCzUHix5h/bbRmksrY0FtT5ecECTuW9R5wCixoObNsW8/vApnEjvX4abO/jTzhA/z1em+0WksLA6W/OrGM0yfTSlKPw/DNFIn5jlY1NzSogO5apaHY00FduTV97xElzSzswOZzVgDrUD2BCMRNISQCxbM9gwJLMHJ+n7c04bFjOATSxsGCiSXbUkmg0bZomJmZXCsfiEpDqcEtmo6wKEBk0D8TUGwcmOZg5+VqA5u9cOASpLkgOGLix5x2cbIKkqALlqlgwcvQEdHF/GOJhBkSVFSc21QQKlRynu0vvTlHRERjDXo+ZiZQLfIB4sS/UmsXFEFRJ+TMVUjMhgksWLAovSvF7RIusTdJMokkbl9dAfvAzpTTaAkW1a7A+vTjBTEmwuwJrv+nmX8OZgVvnBJrbRiSX1YaPGMGtIYDu7aD1u9nb8mGZQakAA+NNN9POETFsGKgTRy5YBi7q3BpSGpn5UiiTQXc0c0iZjlBy0Mnuv69aWglqdiTmPUkNuNf2jGlZdqnM1AMxNq+JjQr5iXIBYDe29B7rCodiTNUkEJs1QaOAX6U9IziSpNQA6uRDmoY6GCOJqOWoGpYHlW4ggQaNu9TbhrfWCSlJuJBdKgXBLFhdm2rp5RCHDhgANubdLwpRFhwbU3pWHFSSAomtG24mgbby2iUzNo5JYeWgYmFTpjm5I51oIJSmTYte7ACrXPHzgJaXIq5fQ/mGhowWBSC6AxZzUDXVLt/PGM/aWG7jg90XtVgasDwGkXie0UyyQXLC4YACgILGu7x5rGdoTK94saAgFlEizkUNa+sXhhOUrxxtslYTMnNmBSf094EEU2YmgL2LxulgAMIwYNKgO+XPu+8awuPW0cdsc9rn9G5ogJJpWE54ZIxGQuwPP3TnG05TEcJo5UtQvp9w/3HiIuXOY1jWvHyCHCSgkMUglQPdAJqnumnGu0c5wpVBlSb6sNTXhGOOpllE7ooVTXhUgqKsxOYUBDAlyHc8OOhvDpk4A96xLAOfN6MW8Gh8zs4ygGSyizOPpTTje5r/CWqC4q131u1XFRHkz2zy7CUszC2rjgXrR4zqUToW2r1HveGTJ1dHZ9Ho2Yv46eV1Swf7geI1sWPBtICWUkWBJI4WIAbeoglAfqb88Le6QmfNJ+kGra2udTx8jrERLUUimvHatxrSkKhTQhhYetn0frWGGc2vDx097xnAYVer311B6/aAWlQKVB618LdfbQUdHT0OhWU5UsC7WJUdgS4pTrtGMTkhwmYwdJy/UC9yQDwrQbVvGnGzWr+indo5BrQtS7OxqY5M2W5JRmLECoDvViUg0oH0vxEThET2uHamYnMKkk8SX0JGYB/1HoWhHZuKJJBypKiASaEJGU5yWc01fWMk3EqQySlQUQFBP9r1oEnhcszCkZpMwOFZgkJB+pydwB3S3JrkNtFTzFT0q7deZgc5KlZXN/wDULOKUA0pSLjzgxe8yvXppEheOfpcu/wBqrZTMcoGY3Z9nHNukBicaQlTDMVDXiTU/h9IqcpVyHDnk4PHmNPUwU2SlQcCoZ+blVQN/CsXE0u5cqVNU6iXdwXPDkKUYxu/rKNV+mlzTkIWnDBWZ25jfQAa28IZLwgHHnyoD4ecPKYlMteCxyA9FPY1BDa3s5cPxiKx2UHVjQ12JcA26FtIT88KLJLHYeQHUiClBnKk12IFH2HN4noW0TZwWApmNOB2vpd2IGu8UWBzHKCWSzh+6Ntm1o8ZpoII6ENbh+f4hoFAFVcvQ2Hst4xNyLDMQzqSSGdwTuaG2222lHfIxRNMtdabECFykJNA6uBe7Ut4dY2SZgFSngDxb7QpT7Ll4Uqa9K8BrqGskl+EUES0/r7w0pWn1PoNfdbxGKITQgailXrTShBDUH1Rx8dMUoqUUlkjoaAhRyixHg/QVhjYiIkrtZHzAct0s7WuRd9mNzeM5wmXI50f8gk7d3xO0dBGKV8kJKEOmrsaqv3i7X4P9sa5uZWZmFQN2ej8WaO3Rx5/jWqg5JgneEiCzR2WmjQYorrCwuKeCxR6TGrDSAoF1cANdXYcGjn5404MEEEcRVrEZTeljGec1Fh6jtBaRLBS4zd2tqOCbudSTHKmzScv6Xq7nhUU4+Qjpye0pcwZSALAUzNY+F7s5Udoy9r4dKFnKcxUAM3dNKfTU1UR6R5aMovlhmzMoIBte1tA+u3WAXO3BLJPXZt9+Lc4EyvmFkpzWJA/2k1Y628L1i1pyHv1WCaOKO7uLXf3ZootQU7pJq4rwJenPxh3z8t+VzqRpveFfOc2S1KVJu9nfTrWLINKCpPv7+O0APkzMxqSCNASxIOr018o0pl93UE6FhRvflGVbhgL7WrQE+sFLcXHT3zhHbQJFWUQxYdAda+6Rn7SSHKqBRLlTJCqMw7xbKXq+5vDTOABa4B41GgIPTrGXEj5hcTKBmOUs7E60cUfbNGWU3JueuZKWgk5EkqKWuRqWdyD/ABGKaflhRStSlCiRlVlIF6g6APUM1G0G/DSc60irupzlD62ypZi5GpHJoTj5EtawGZYc1IqXssFiC5dyHPiTpjNTSoeemSlqL948TelBcxI9KnsktSvIgDoCknzMSOnfCtxkzHg10oAQNhxi8Lj0lszkMWApR2I5N9t45c6VmWcpysK3vs/Xy5RowhyaB+lt28fKM8oiBMtqJ1SCAKFg5u+g3o3XWAE4soZQUu+vEV8qcIXNXUFm5APbmI2H6HDODatN+8Lmo8ImPpMeHmkMUXFBzrXk3pxjo4aeAsKUkullaV9abjmNXhEoN+gEAVNORdzxbprYsC1MWFerUIdINamkKZA58pTkh8rlRBZW5IG9BfbnEw6DMQnYBrVDZqW0Y+UPWmgCiNAWILk8Bp67xMNiHBAsATW1HYdW92iLKzZGFyHlcPYBg29z58IHEpykkEkhIq4BYlyQCS5BLOAd+S8R2qEyswdXfAUUmydXNu9Xcd1Txxv80S81UwBWYEAEkVqc3doWBJZ+AaLx05ntW0/F4lWdBSXBv0rUO9mDu9+cZEYlpneXmA9XbvEXPGu+scwzVZ3SwyueDihFhq4tGr5hIAVp96/v1MdWGn6XVNWMxIWo5QydORpzdgBc2hVoWIMGOmKxioSsGIVQJMC8OzNC4vPCXhuFlZ1N1J2GpqfvBMxBSZLSVFgI7UuSkHQkApZuLl2bz1GgEIlSwjup+qxOrs4azVD6Xpxb/SkVP6avQ2SwYgChNWc6mjmOHV1d3EM5m3Y7IwOVlKRnJOZyWAATldtwQSHrc8Y1dp/D5JClrSkOCzgmigctCNHjBg/iT5QZgcrgEgB3qQ3vrDpnxR8xORSU0H1ChrXfUBj11thwu8aDiTLEshCQnZQBqCzkkl6uXBeODMm1Li9616HkHJ56RtnqSeF6cav75vCpeVqA0Zq1L2bwA6DiYVspmyZQoWozNZqA/v4xfzwCGtTzDV34w2cQARbLtwN4zTJYzcqaVvU9BbfrDJS55djfqX3AbnFy8RUAnmHuQ1B78Yp2BKRU01LPSjihoKnYMNQhJJVqGtS9wQ5tf0aHQpoxE8lw9SW5aO2v7WjmKBlOXK+6CWdKklgp0k8CC7Uo1q7E952YCo32Br78ofMwaWYJFHGrUClHl4awcKjhz8HjSEjKkMBQKAI1FQwtccHuDD5WMJSApKRqSHfK+YI8xy9GT8I1AKa1AY3p50i0YWgFePSvvn4qYx7CjPXooAbZm8hEiKUDeWDauUF6XdqveJDoqCcC9Qaizg90NYAUTt0ik4cJURMKgwOgFSzBiPIkm0aVIUlyxCSNaJqCwD1bpuIylAWtVKkA6BJc0y8eL72h3bSZ5EvDpUSwcpsSQKk6eDa3tWjZeHb9JVmBLs9ajujg2g100ABhZnGn+7Mam1oZ/m6yszDQgMMrpygJKAwd7B+NXeFHKY5NlS1FmYsAeBLvpca12jVIQwJBIVmcEFiBUEuLMokdH0MZErShiWQqjJBKrKNXoxtoPqAesbhjO4rMASoN5bOBR68Sa1hUrgufOLmuZTkh3OV7sCe6XJ8do5+NmqTLLlzowatsxdjYm99xHRM2UAXHB1EOzUJAA0+7mOX2liFhWUBkmujsySSQ1HCuGu0PGOS9uZh56yq2UqUAnMQhOYKsSog2JGsZu0FBQASMrAlQI0GrmrcOMZZ3eJJ2s2+2kNkyPfrHVXxvUGSUOHN2rx4njbwjQlEUgUgxG0cJQGLKooqgc0OwsmAKoJ4FcESKWkEx2cPJSmVuVByKu4qEvStLA+hjkIWNbRqw/aypMwKSArKzPGWrcwNu56zsv4RmLlpmLsquVi/9opxZmYtsIy9ryFp7pAfYKBFXBfrpyjq9n/HxmSy6AlTXS4oBR+QHpHBxPaiphDqowIFLEEDapSl9nDDSOSU5xGPEMc5BUoAXrtxYd433/aHHuJ0Kg9XetG04k8G8Rw84nMo1ZNBfk2h98INaDQHYEsQqpDsCb6l+HjLAGc5jzYWtVPgA99ov+oSw0d+N99N/HwAkzFAAuADUaEAVza6C8CvCh6lgSkDexe1w584KDSlXh3b0JNno/s9YbNQlVbXBuLjXXbzhUqSA9SRRhZ3v5nyG0SY5ZhYMNiolQDDi1zCorJmYXuk5xVRozfUdT1PV9nKU4dSCCrvAfSxZNXcgK91MdCVLDiqdKB9j+PdImQKTm2owartZrs/Whq8O5OMmYKZ9Ga1xYAN7+4GW1SqoqaUrUMODg7UjXMKVbNTjTZ9bXimFWseG486acDAdlpWxq1SKk3qRZ7P5htINRuTcm1KjcndtOIjOCqiiwGZwLlkJygO1K+o3hUqacxYEJAADWNgKcaO/GGIawke/2iRUmcCkHKTxcDyaJElTo9qIGZNB9J9V/geEcGQWZqfT6KiRIctc+2ief9JPEA9WvzheESGPM/8AUxIkTj0iGqQkFJJqWNf/ALqHpGfGFglqNL9ZjHypEiQ47T7ZZKz8s1/SPURi7cURMmEFmTLZqM8ureJ8YqJG+HbXAjHiko6mW5OpPzJgcnUsAOkXLiRI6o6ayciwizFRIBATFGJEhhIqZeLiQCQiIu3vaLiQs+hDty6S5h5+kZ8Ol2JqRlY/8PyfGJEji9sZ7a+yD/oD3YFoTiD3D1/HpEiQvcs57bsMkOQ1HNNLHSMeKsr/AGq9IqJCjse3RxIYFqW8jMAhUkeSB/2UPSkSJAR0tIa36l+UsNAp+lP+5H/dvSJEhEXNVRPJP/YiM8pXd6p/6piRIoz1qOVdbJ9VKf0hSPqbQzCD4iLiQjaECg5D0iRIkSp//9k="/>
          <p:cNvSpPr>
            <a:spLocks noChangeAspect="1" noChangeArrowheads="1"/>
          </p:cNvSpPr>
          <p:nvPr/>
        </p:nvSpPr>
        <p:spPr bwMode="auto">
          <a:xfrm>
            <a:off x="1016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752" name="Picture 8" descr="http://ohiowatersheds.osu.edu/sites/own/files/!import/drainageditc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3850"/>
            <a:ext cx="8534400" cy="622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rbdc.mnsu.edu/sites/mrbdc.mnsu.edu/files/public/major/midminn/subshed/sevenmi/vtour/images/drainage_ditch_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534400" cy="6248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lohp.org.uk/sites/default/files/sites/Lows_ditch0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799"/>
            <a:ext cx="8534400" cy="6277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/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Field arrangement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 arrangemen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34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eld arrangemen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34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eld arrangemen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34400" cy="6248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/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Field arrangement</a:t>
            </a:r>
          </a:p>
          <a:p>
            <a:pPr lvl="2"/>
            <a:r>
              <a:rPr lang="en-US" dirty="0" smtClean="0"/>
              <a:t>Lack of Drainage capabilities (no outlet for drainage)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1051560"/>
          </a:xfrm>
        </p:spPr>
        <p:txBody>
          <a:bodyPr/>
          <a:lstStyle/>
          <a:p>
            <a:pPr algn="ctr"/>
            <a:r>
              <a:rPr lang="en-US" sz="4400" dirty="0" smtClean="0"/>
              <a:t>Land</a:t>
            </a:r>
            <a:r>
              <a:rPr lang="en-US" dirty="0" smtClean="0"/>
              <a:t> </a:t>
            </a:r>
            <a:r>
              <a:rPr lang="en-US" sz="4400" dirty="0" smtClean="0"/>
              <a:t>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183880" cy="3048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Renville County Land Values</a:t>
            </a:r>
          </a:p>
          <a:p>
            <a:pPr lvl="2"/>
            <a:r>
              <a:rPr lang="en-US" dirty="0" smtClean="0"/>
              <a:t>Cash Rents still exceeding $400/acre</a:t>
            </a:r>
          </a:p>
          <a:p>
            <a:pPr lvl="3"/>
            <a:r>
              <a:rPr lang="en-US" dirty="0" smtClean="0"/>
              <a:t>May be starting to trend down</a:t>
            </a:r>
          </a:p>
          <a:p>
            <a:pPr lvl="3"/>
            <a:r>
              <a:rPr lang="en-US" dirty="0" smtClean="0"/>
              <a:t>New rent contracts $300/acre or less</a:t>
            </a:r>
          </a:p>
          <a:p>
            <a:pPr lvl="2"/>
            <a:r>
              <a:rPr lang="en-US" dirty="0" smtClean="0"/>
              <a:t>Land sales still exceeding $10,000/ac</a:t>
            </a:r>
          </a:p>
          <a:p>
            <a:pPr lvl="3"/>
            <a:r>
              <a:rPr lang="en-US" dirty="0" smtClean="0"/>
              <a:t>Currently 37 bare land sales with a median sale price of $10,256/till ac</a:t>
            </a:r>
          </a:p>
          <a:p>
            <a:pPr lvl="3"/>
            <a:r>
              <a:rPr lang="en-US" dirty="0" smtClean="0"/>
              <a:t># of sales is down and less productive land is selling for less</a:t>
            </a:r>
          </a:p>
          <a:p>
            <a:pPr lvl="3"/>
            <a:r>
              <a:rPr lang="en-US" dirty="0" smtClean="0"/>
              <a:t>Is the market softening?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ainage out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34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www.ndfu.org/mainimg/Cover_P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8653218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images.quickblogcast.com/4/0/0/4/6/174324-164004/FarmlandForecast_excesswaterhancockcountyiowacornsoybeansbushelsmarcschobergreysoncolvindraintilenrcs.jpg?a=9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534400" cy="6298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/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Field arrangement</a:t>
            </a:r>
          </a:p>
          <a:p>
            <a:pPr lvl="2"/>
            <a:r>
              <a:rPr lang="en-US" dirty="0" smtClean="0"/>
              <a:t>Lack of Drainage capabilities (no outlet for drainage)</a:t>
            </a:r>
          </a:p>
          <a:p>
            <a:pPr lvl="2"/>
            <a:r>
              <a:rPr lang="en-US" dirty="0" smtClean="0"/>
              <a:t>Easements (both temporary and perpetual)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3400"/>
            <a:ext cx="8183880" cy="1295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657600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smtClean="0"/>
              <a:t>Easements</a:t>
            </a:r>
          </a:p>
          <a:p>
            <a:pPr lvl="2"/>
            <a:r>
              <a:rPr lang="en-US" dirty="0" smtClean="0"/>
              <a:t>Types that may affect market value</a:t>
            </a:r>
          </a:p>
          <a:p>
            <a:pPr lvl="3"/>
            <a:r>
              <a:rPr lang="en-US" dirty="0" smtClean="0"/>
              <a:t>CRP – Conservation Reserve Program</a:t>
            </a:r>
          </a:p>
          <a:p>
            <a:pPr lvl="4"/>
            <a:r>
              <a:rPr lang="en-US" dirty="0" smtClean="0"/>
              <a:t>Most common type is 15 year easement</a:t>
            </a:r>
          </a:p>
          <a:p>
            <a:pPr lvl="3">
              <a:buNone/>
            </a:pPr>
            <a:endParaRPr lang="en-US" dirty="0" smtClean="0"/>
          </a:p>
          <a:p>
            <a:pPr lvl="3"/>
            <a:r>
              <a:rPr lang="en-US" dirty="0" smtClean="0"/>
              <a:t>Perpetual Easements</a:t>
            </a:r>
          </a:p>
          <a:p>
            <a:pPr lvl="4"/>
            <a:r>
              <a:rPr lang="en-US" dirty="0" smtClean="0"/>
              <a:t>RIM – Reinvest in Minnesota</a:t>
            </a:r>
          </a:p>
          <a:p>
            <a:pPr lvl="4"/>
            <a:r>
              <a:rPr lang="en-US" dirty="0" smtClean="0"/>
              <a:t>CREP – Conservation Reserve Enhancement Program</a:t>
            </a:r>
          </a:p>
          <a:p>
            <a:pPr lvl="4"/>
            <a:r>
              <a:rPr lang="en-US" dirty="0" smtClean="0"/>
              <a:t>WRP – Wetland Reserve Program</a:t>
            </a:r>
          </a:p>
          <a:p>
            <a:pPr lvl="4"/>
            <a:r>
              <a:rPr lang="en-US" dirty="0" smtClean="0"/>
              <a:t>Native Prairie Easement</a:t>
            </a:r>
          </a:p>
          <a:p>
            <a:pPr lvl="4"/>
            <a:r>
              <a:rPr lang="en-US" dirty="0" smtClean="0"/>
              <a:t>Many others</a:t>
            </a:r>
          </a:p>
          <a:p>
            <a:pPr lvl="3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petual Easemen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304800"/>
            <a:ext cx="8534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petual Easemen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44165"/>
            <a:ext cx="8534400" cy="620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/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Field arrangement</a:t>
            </a:r>
          </a:p>
          <a:p>
            <a:pPr lvl="2"/>
            <a:r>
              <a:rPr lang="en-US" dirty="0" smtClean="0"/>
              <a:t>Lack of Drainage capabilities (no outlet for drainage)</a:t>
            </a:r>
          </a:p>
          <a:p>
            <a:pPr lvl="2"/>
            <a:r>
              <a:rPr lang="en-US" dirty="0" smtClean="0"/>
              <a:t>Easements (both temporary and perpetual)</a:t>
            </a:r>
          </a:p>
          <a:p>
            <a:pPr lvl="2"/>
            <a:r>
              <a:rPr lang="en-US" dirty="0" smtClean="0"/>
              <a:t>Location/Access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 Acces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34400" cy="62484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>
            <a:off x="5334000" y="5867400"/>
            <a:ext cx="762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6096000" y="6096000"/>
            <a:ext cx="22098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309631">
            <a:off x="6253982" y="6186968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Field Entrance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eld Acces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99" y="304800"/>
            <a:ext cx="8534401" cy="6248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rot="16200000" flipH="1">
            <a:off x="1524000" y="1905000"/>
            <a:ext cx="990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4545211">
            <a:off x="629451" y="1143777"/>
            <a:ext cx="203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Field Entrance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/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Field arrangement</a:t>
            </a:r>
          </a:p>
          <a:p>
            <a:pPr lvl="2"/>
            <a:r>
              <a:rPr lang="en-US" dirty="0" smtClean="0"/>
              <a:t>Lack of Drainage capabilities (no outlet for drainage)</a:t>
            </a:r>
          </a:p>
          <a:p>
            <a:pPr lvl="2"/>
            <a:r>
              <a:rPr lang="en-US" dirty="0" smtClean="0"/>
              <a:t>Easements (both temporary and perpetual)</a:t>
            </a:r>
          </a:p>
          <a:p>
            <a:pPr lvl="2"/>
            <a:r>
              <a:rPr lang="en-US" dirty="0" smtClean="0"/>
              <a:t>Location/Access</a:t>
            </a:r>
          </a:p>
          <a:p>
            <a:pPr lvl="2"/>
            <a:r>
              <a:rPr lang="en-US" dirty="0" smtClean="0"/>
              <a:t>Irrigation</a:t>
            </a:r>
          </a:p>
          <a:p>
            <a:pPr lvl="2">
              <a:buNone/>
            </a:pPr>
            <a:r>
              <a:rPr lang="en-US" dirty="0" smtClean="0"/>
              <a:t> 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rragation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34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rigatio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1"/>
            <a:ext cx="8534400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/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Field arrangement</a:t>
            </a:r>
          </a:p>
          <a:p>
            <a:pPr lvl="2"/>
            <a:r>
              <a:rPr lang="en-US" dirty="0" smtClean="0"/>
              <a:t>Lack of Drainage capabilities (no outlet for drainage)</a:t>
            </a:r>
          </a:p>
          <a:p>
            <a:pPr lvl="2"/>
            <a:r>
              <a:rPr lang="en-US" dirty="0" smtClean="0"/>
              <a:t>Easements (both temporary and perpetual)</a:t>
            </a:r>
          </a:p>
          <a:p>
            <a:pPr lvl="2"/>
            <a:r>
              <a:rPr lang="en-US" dirty="0" smtClean="0"/>
              <a:t>Location/Access</a:t>
            </a:r>
          </a:p>
          <a:p>
            <a:pPr lvl="2"/>
            <a:r>
              <a:rPr lang="en-US" dirty="0" smtClean="0"/>
              <a:t>Irrigation</a:t>
            </a:r>
          </a:p>
          <a:p>
            <a:pPr lvl="2"/>
            <a:r>
              <a:rPr lang="en-US" dirty="0" smtClean="0"/>
              <a:t>Zoning Requirements/Restrictions</a:t>
            </a:r>
          </a:p>
          <a:p>
            <a:pPr lvl="2"/>
            <a:r>
              <a:rPr lang="en-US" dirty="0" smtClean="0"/>
              <a:t>Others???</a:t>
            </a:r>
          </a:p>
          <a:p>
            <a:pPr lvl="2">
              <a:buNone/>
            </a:pPr>
            <a:r>
              <a:rPr lang="en-US" dirty="0" smtClean="0"/>
              <a:t> 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Land Valuation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38401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Common Valuation methods</a:t>
            </a:r>
          </a:p>
          <a:p>
            <a:pPr lvl="2"/>
            <a:r>
              <a:rPr lang="en-US" dirty="0" smtClean="0"/>
              <a:t>CER – Reflects a level of management in its rating, not purely related to the soil.</a:t>
            </a:r>
          </a:p>
          <a:p>
            <a:pPr lvl="2"/>
            <a:r>
              <a:rPr lang="en-US" dirty="0" smtClean="0"/>
              <a:t>CPI – is purely based on raw productivity of the soil</a:t>
            </a:r>
          </a:p>
          <a:p>
            <a:pPr lvl="2"/>
            <a:r>
              <a:rPr lang="en-US" dirty="0" smtClean="0"/>
              <a:t>Till Value – simply an average tillable value per acre</a:t>
            </a:r>
          </a:p>
          <a:p>
            <a:pPr lvl="2"/>
            <a:r>
              <a:rPr lang="en-US" dirty="0" smtClean="0"/>
              <a:t>ABC – Grouping of highly productive acres and less productive acres within a parcel</a:t>
            </a:r>
          </a:p>
          <a:p>
            <a:pPr lvl="2"/>
            <a:r>
              <a:rPr lang="en-US" dirty="0" smtClean="0"/>
              <a:t>Combination of one or more methods</a:t>
            </a:r>
          </a:p>
          <a:p>
            <a:pPr lvl="2"/>
            <a:r>
              <a:rPr lang="en-US" dirty="0" smtClean="0"/>
              <a:t>Others?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Land Valuation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3840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Common Valuation methods</a:t>
            </a:r>
          </a:p>
          <a:p>
            <a:pPr lvl="2"/>
            <a:r>
              <a:rPr lang="en-US" b="1" dirty="0" smtClean="0"/>
              <a:t>CER</a:t>
            </a:r>
            <a:r>
              <a:rPr lang="en-US" dirty="0" smtClean="0"/>
              <a:t> – Reflects a level of management in its rating, not purely related to the soil.</a:t>
            </a:r>
          </a:p>
          <a:p>
            <a:pPr lvl="2">
              <a:buNone/>
            </a:pPr>
            <a:r>
              <a:rPr lang="en-US" b="1" i="1" u="sng" dirty="0" smtClean="0"/>
              <a:t>Example:</a:t>
            </a:r>
          </a:p>
          <a:p>
            <a:pPr lvl="2">
              <a:buNone/>
            </a:pPr>
            <a:r>
              <a:rPr lang="en-US" i="1" dirty="0" smtClean="0"/>
              <a:t> - Sale Price = $9,750 per till acre w/ CER of 75.00</a:t>
            </a:r>
          </a:p>
          <a:p>
            <a:pPr lvl="4">
              <a:buFontTx/>
              <a:buChar char="-"/>
            </a:pPr>
            <a:r>
              <a:rPr lang="en-US" i="1" dirty="0" smtClean="0"/>
              <a:t>Indicated sale price per CER = </a:t>
            </a:r>
            <a:r>
              <a:rPr lang="en-US" b="1" i="1" dirty="0" smtClean="0"/>
              <a:t>130.00</a:t>
            </a:r>
            <a:r>
              <a:rPr lang="en-US" i="1" dirty="0" smtClean="0"/>
              <a:t> (indicated mult.)</a:t>
            </a:r>
          </a:p>
          <a:p>
            <a:pPr lvl="4">
              <a:buFontTx/>
              <a:buChar char="-"/>
            </a:pPr>
            <a:endParaRPr lang="en-US" i="1" dirty="0" smtClean="0"/>
          </a:p>
          <a:p>
            <a:pPr lvl="2">
              <a:buNone/>
            </a:pPr>
            <a:r>
              <a:rPr lang="en-US" i="1" dirty="0" smtClean="0"/>
              <a:t> - Subject Property = CER of 68.00</a:t>
            </a:r>
          </a:p>
          <a:p>
            <a:pPr lvl="4">
              <a:buFontTx/>
              <a:buChar char="-"/>
            </a:pPr>
            <a:r>
              <a:rPr lang="en-US" i="1" dirty="0" smtClean="0"/>
              <a:t>Indicated value is </a:t>
            </a:r>
            <a:r>
              <a:rPr lang="en-US" b="1" i="1" dirty="0" smtClean="0"/>
              <a:t>$8,840</a:t>
            </a:r>
            <a:r>
              <a:rPr lang="en-US" i="1" dirty="0" smtClean="0"/>
              <a:t>/till ac (using indicated mult.)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Land Valuation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3840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Common Valuation methods</a:t>
            </a:r>
          </a:p>
          <a:p>
            <a:pPr lvl="2"/>
            <a:r>
              <a:rPr lang="en-US" b="1" dirty="0" smtClean="0"/>
              <a:t>CPI</a:t>
            </a:r>
            <a:r>
              <a:rPr lang="en-US" dirty="0" smtClean="0"/>
              <a:t> – is purely based on raw productivity of the soil</a:t>
            </a:r>
          </a:p>
          <a:p>
            <a:pPr lvl="2">
              <a:buNone/>
            </a:pPr>
            <a:r>
              <a:rPr lang="en-US" b="1" i="1" u="sng" dirty="0" smtClean="0"/>
              <a:t>Example:</a:t>
            </a:r>
          </a:p>
          <a:p>
            <a:pPr lvl="2">
              <a:buNone/>
            </a:pPr>
            <a:r>
              <a:rPr lang="en-US" i="1" dirty="0" smtClean="0"/>
              <a:t> - Sale Price = $9,750 per till acre w/ CPI of 91.98</a:t>
            </a:r>
          </a:p>
          <a:p>
            <a:pPr lvl="4">
              <a:buFontTx/>
              <a:buChar char="-"/>
            </a:pPr>
            <a:r>
              <a:rPr lang="en-US" i="1" dirty="0" smtClean="0"/>
              <a:t>Indicated sale price per CPI = </a:t>
            </a:r>
            <a:r>
              <a:rPr lang="en-US" b="1" i="1" dirty="0" smtClean="0"/>
              <a:t>106.00</a:t>
            </a:r>
            <a:r>
              <a:rPr lang="en-US" i="1" dirty="0" smtClean="0"/>
              <a:t> (indicated mult.)</a:t>
            </a:r>
          </a:p>
          <a:p>
            <a:pPr lvl="4">
              <a:buFontTx/>
              <a:buChar char="-"/>
            </a:pPr>
            <a:endParaRPr lang="en-US" i="1" dirty="0" smtClean="0"/>
          </a:p>
          <a:p>
            <a:pPr lvl="2">
              <a:buNone/>
            </a:pPr>
            <a:r>
              <a:rPr lang="en-US" i="1" dirty="0" smtClean="0"/>
              <a:t> - Subject Property = CPI of 93.25</a:t>
            </a:r>
          </a:p>
          <a:p>
            <a:pPr lvl="4">
              <a:buFontTx/>
              <a:buChar char="-"/>
            </a:pPr>
            <a:r>
              <a:rPr lang="en-US" i="1" dirty="0" smtClean="0"/>
              <a:t>Indicated value is </a:t>
            </a:r>
            <a:r>
              <a:rPr lang="en-US" b="1" i="1" dirty="0" smtClean="0"/>
              <a:t>$9,885</a:t>
            </a:r>
            <a:r>
              <a:rPr lang="en-US" i="1" dirty="0" smtClean="0"/>
              <a:t>/till ac (using indicated mult.)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Land Valuation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19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Common Valuation methods</a:t>
            </a:r>
          </a:p>
          <a:p>
            <a:pPr lvl="2"/>
            <a:r>
              <a:rPr lang="en-US" b="1" dirty="0" smtClean="0"/>
              <a:t>ABC</a:t>
            </a:r>
            <a:r>
              <a:rPr lang="en-US" dirty="0" smtClean="0"/>
              <a:t> – Grouping of highly productive acres and less productive acres within a parcel</a:t>
            </a:r>
          </a:p>
          <a:p>
            <a:pPr lvl="2">
              <a:buNone/>
            </a:pPr>
            <a:r>
              <a:rPr lang="en-US" b="1" i="1" u="sng" dirty="0" smtClean="0"/>
              <a:t>Example:</a:t>
            </a:r>
          </a:p>
          <a:p>
            <a:pPr lvl="2">
              <a:buNone/>
            </a:pPr>
            <a:r>
              <a:rPr lang="en-US" i="1" dirty="0" smtClean="0"/>
              <a:t>- Sale #1 = $7,000 per till acre w/ all “C” marginal            	soils/land type</a:t>
            </a:r>
          </a:p>
          <a:p>
            <a:pPr lvl="2">
              <a:buNone/>
            </a:pPr>
            <a:r>
              <a:rPr lang="en-US" i="1" dirty="0" smtClean="0"/>
              <a:t>- Sale #2 = $8,000 per till acre w/ all “B” average            	soils/land type</a:t>
            </a:r>
          </a:p>
          <a:p>
            <a:pPr lvl="2">
              <a:buNone/>
            </a:pPr>
            <a:r>
              <a:rPr lang="en-US" i="1" dirty="0" smtClean="0"/>
              <a:t>- Sale #3 = $9,000 per till acre w/ all “A” good            	soils/land type</a:t>
            </a:r>
          </a:p>
          <a:p>
            <a:pPr lvl="2">
              <a:buNone/>
            </a:pPr>
            <a:r>
              <a:rPr lang="en-US" i="1" dirty="0" smtClean="0"/>
              <a:t> 		- Subject Property = 75 tillable acres total</a:t>
            </a:r>
          </a:p>
          <a:p>
            <a:pPr lvl="2">
              <a:buNone/>
            </a:pPr>
            <a:r>
              <a:rPr lang="en-US" i="1" dirty="0" smtClean="0"/>
              <a:t>			25 acres of “A”          25.00 x 9,000 = 225,000</a:t>
            </a:r>
          </a:p>
          <a:p>
            <a:pPr lvl="2">
              <a:buNone/>
            </a:pPr>
            <a:r>
              <a:rPr lang="en-US" i="1" dirty="0" smtClean="0"/>
              <a:t>			25 acres of “B”	          25.00 x 8,000 = 200,000</a:t>
            </a:r>
          </a:p>
          <a:p>
            <a:pPr lvl="2">
              <a:buNone/>
            </a:pPr>
            <a:r>
              <a:rPr lang="en-US" i="1" dirty="0" smtClean="0"/>
              <a:t>			25 acres of “C”	          25.00 x 7,000 = 175,000</a:t>
            </a:r>
          </a:p>
          <a:p>
            <a:pPr lvl="2">
              <a:buNone/>
            </a:pPr>
            <a:r>
              <a:rPr lang="en-US" i="1" dirty="0" smtClean="0"/>
              <a:t>							</a:t>
            </a:r>
            <a:r>
              <a:rPr lang="en-US" b="1" i="1" dirty="0" smtClean="0"/>
              <a:t>Total = 600,000</a:t>
            </a:r>
          </a:p>
          <a:p>
            <a:pPr lvl="2">
              <a:buNone/>
            </a:pPr>
            <a:r>
              <a:rPr lang="en-US" sz="2100" i="1" dirty="0" smtClean="0"/>
              <a:t>Indicated value is </a:t>
            </a:r>
            <a:r>
              <a:rPr lang="en-US" sz="2100" b="1" i="1" dirty="0" smtClean="0"/>
              <a:t>$8,000</a:t>
            </a:r>
            <a:r>
              <a:rPr lang="en-US" sz="2100" i="1" dirty="0" smtClean="0"/>
              <a:t>/till ac</a:t>
            </a:r>
          </a:p>
          <a:p>
            <a:pPr lvl="4">
              <a:buFontTx/>
              <a:buChar char="-"/>
            </a:pPr>
            <a:endParaRPr lang="en-US" i="1" dirty="0" smtClean="0"/>
          </a:p>
          <a:p>
            <a:pPr lvl="4">
              <a:buFontTx/>
              <a:buChar char="-"/>
            </a:pPr>
            <a:endParaRPr lang="en-US" i="1" dirty="0" smtClean="0"/>
          </a:p>
          <a:p>
            <a:pPr lvl="4">
              <a:buFontTx/>
              <a:buChar char="-"/>
            </a:pP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95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Land Valuation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1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Common Valuation methods</a:t>
            </a:r>
          </a:p>
          <a:p>
            <a:pPr lvl="2"/>
            <a:r>
              <a:rPr lang="en-US" dirty="0" smtClean="0"/>
              <a:t>Combination of one or more methods</a:t>
            </a:r>
          </a:p>
          <a:p>
            <a:pPr lvl="2">
              <a:buNone/>
            </a:pPr>
            <a:r>
              <a:rPr lang="en-US" b="1" i="1" u="sng" dirty="0" smtClean="0"/>
              <a:t>Examples:</a:t>
            </a:r>
          </a:p>
          <a:p>
            <a:pPr lvl="2">
              <a:buNone/>
            </a:pPr>
            <a:endParaRPr lang="en-US" b="1" i="1" u="sng" dirty="0" smtClean="0"/>
          </a:p>
          <a:p>
            <a:pPr lvl="2">
              <a:buNone/>
            </a:pPr>
            <a:r>
              <a:rPr lang="en-US" i="1" dirty="0" smtClean="0"/>
              <a:t>- Using CER ranges for determining A B C values</a:t>
            </a:r>
          </a:p>
          <a:p>
            <a:pPr lvl="2">
              <a:buNone/>
            </a:pPr>
            <a:endParaRPr lang="en-US" i="1" dirty="0" smtClean="0"/>
          </a:p>
          <a:p>
            <a:pPr lvl="2">
              <a:buNone/>
            </a:pPr>
            <a:r>
              <a:rPr lang="en-US" i="1" dirty="0" smtClean="0"/>
              <a:t>- Using CPI ranges for determining A B C values</a:t>
            </a:r>
          </a:p>
          <a:p>
            <a:pPr lvl="2">
              <a:buNone/>
            </a:pPr>
            <a:endParaRPr lang="en-US" i="1" dirty="0" smtClean="0"/>
          </a:p>
          <a:p>
            <a:pPr lvl="2">
              <a:buNone/>
            </a:pPr>
            <a:r>
              <a:rPr lang="en-US" i="1" dirty="0" smtClean="0"/>
              <a:t>- Others?</a:t>
            </a:r>
          </a:p>
          <a:p>
            <a:pPr lvl="4">
              <a:buFontTx/>
              <a:buChar char="-"/>
            </a:pP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87044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200" dirty="0" smtClean="0"/>
              <a:t>Helpful Resources available:</a:t>
            </a:r>
            <a:endParaRPr lang="en-US" sz="2400" dirty="0" smtClean="0"/>
          </a:p>
          <a:p>
            <a:r>
              <a:rPr lang="en-US" b="1" u="sng" dirty="0" smtClean="0"/>
              <a:t>Agricultural Classification</a:t>
            </a:r>
            <a:endParaRPr lang="en-US" sz="2400" dirty="0" smtClean="0"/>
          </a:p>
          <a:p>
            <a:pPr lvl="1"/>
            <a:r>
              <a:rPr lang="en-US" dirty="0" smtClean="0"/>
              <a:t>MAAO website – Department of Revenue Letters Manual</a:t>
            </a:r>
          </a:p>
          <a:p>
            <a:pPr lvl="2"/>
            <a:r>
              <a:rPr lang="en-US" u="sng" dirty="0" smtClean="0">
                <a:hlinkClick r:id="rId2"/>
              </a:rPr>
              <a:t>http://www.mnmaao.org/</a:t>
            </a:r>
            <a:endParaRPr lang="en-US" dirty="0" smtClean="0"/>
          </a:p>
          <a:p>
            <a:pPr lvl="1"/>
            <a:r>
              <a:rPr lang="en-US" dirty="0" smtClean="0"/>
              <a:t>Department of Revenue Property Tax Administrator’s Manual</a:t>
            </a:r>
          </a:p>
          <a:p>
            <a:pPr lvl="2"/>
            <a:r>
              <a:rPr lang="en-US" u="sng" dirty="0" smtClean="0">
                <a:hlinkClick r:id="rId3"/>
              </a:rPr>
              <a:t>http://www.revenue.state.mn.us/local_gov/prop_tax_admin/Pages/ptamanual.aspx</a:t>
            </a:r>
            <a:endParaRPr lang="en-US" dirty="0" smtClean="0"/>
          </a:p>
          <a:p>
            <a:pPr lvl="1"/>
            <a:r>
              <a:rPr lang="en-US" dirty="0" smtClean="0"/>
              <a:t>MAAO Ag Committee Members</a:t>
            </a:r>
          </a:p>
          <a:p>
            <a:pPr lvl="1"/>
            <a:r>
              <a:rPr lang="en-US" dirty="0" smtClean="0"/>
              <a:t>Neighboring county assessor offices</a:t>
            </a:r>
            <a:endParaRPr lang="en-US" b="1" u="sng" dirty="0" smtClean="0"/>
          </a:p>
          <a:p>
            <a:r>
              <a:rPr lang="en-US" b="1" u="sng" dirty="0" smtClean="0"/>
              <a:t>Agricultural Buildings</a:t>
            </a:r>
            <a:r>
              <a:rPr lang="en-US" b="1" dirty="0" smtClean="0"/>
              <a:t> </a:t>
            </a:r>
            <a:endParaRPr lang="en-US" sz="2400" dirty="0" smtClean="0"/>
          </a:p>
          <a:p>
            <a:pPr lvl="1"/>
            <a:r>
              <a:rPr lang="en-US" dirty="0" smtClean="0"/>
              <a:t>Marshall &amp; Swift Cost Manual</a:t>
            </a:r>
            <a:endParaRPr lang="en-US" sz="2000" dirty="0" smtClean="0"/>
          </a:p>
          <a:p>
            <a:pPr lvl="1"/>
            <a:r>
              <a:rPr lang="en-US" dirty="0" smtClean="0"/>
              <a:t>Local contractors</a:t>
            </a:r>
            <a:endParaRPr lang="en-US" sz="2000" dirty="0" smtClean="0"/>
          </a:p>
          <a:p>
            <a:pPr lvl="1"/>
            <a:r>
              <a:rPr lang="en-US" dirty="0" smtClean="0"/>
              <a:t>Local independent appraisal firms</a:t>
            </a:r>
            <a:endParaRPr lang="en-US" sz="2000" dirty="0" smtClean="0"/>
          </a:p>
          <a:p>
            <a:pPr lvl="1"/>
            <a:r>
              <a:rPr lang="en-US" dirty="0" smtClean="0"/>
              <a:t>Neighboring county assessor offices</a:t>
            </a:r>
            <a:endParaRPr lang="en-US" sz="2000" dirty="0" smtClean="0"/>
          </a:p>
          <a:p>
            <a:pPr lvl="1"/>
            <a:r>
              <a:rPr lang="en-US" dirty="0" smtClean="0"/>
              <a:t>MAAO Grain Elevator Cost Schedule </a:t>
            </a:r>
            <a:endParaRPr lang="en-US" sz="2000" dirty="0" smtClean="0"/>
          </a:p>
          <a:p>
            <a:endParaRPr lang="en-US" b="1" u="sng" dirty="0" smtClean="0"/>
          </a:p>
          <a:p>
            <a:r>
              <a:rPr lang="en-US" b="1" u="sng" dirty="0" smtClean="0"/>
              <a:t>Agricultural Land</a:t>
            </a:r>
            <a:endParaRPr lang="en-US" sz="2400" dirty="0" smtClean="0"/>
          </a:p>
          <a:p>
            <a:pPr lvl="1">
              <a:buNone/>
            </a:pPr>
            <a:r>
              <a:rPr lang="en-US" dirty="0" smtClean="0"/>
              <a:t>	Agricultural Publications &amp; Web Sites:</a:t>
            </a:r>
          </a:p>
          <a:p>
            <a:pPr lvl="2"/>
            <a:r>
              <a:rPr lang="en-US" dirty="0" smtClean="0"/>
              <a:t>Upper Midwest Management – North Central News </a:t>
            </a:r>
          </a:p>
          <a:p>
            <a:pPr lvl="3"/>
            <a:r>
              <a:rPr lang="en-US" sz="2100" u="sng" dirty="0" smtClean="0">
                <a:hlinkClick r:id="rId4"/>
              </a:rPr>
              <a:t>http://www.ummc.co</a:t>
            </a:r>
            <a:endParaRPr lang="en-US" sz="2100" dirty="0" smtClean="0"/>
          </a:p>
          <a:p>
            <a:pPr lvl="1"/>
            <a:r>
              <a:rPr lang="en-US" dirty="0" smtClean="0"/>
              <a:t>USDA National Agricultural Statistics Service</a:t>
            </a:r>
          </a:p>
          <a:p>
            <a:pPr lvl="3"/>
            <a:r>
              <a:rPr lang="en-US" sz="2100" u="sng" dirty="0" smtClean="0">
                <a:hlinkClick r:id="rId5"/>
              </a:rPr>
              <a:t>http://www.nass.usda.gov/Surveys/Guide_to_NASS_Surveys/Agricultural_Economics_and_Land_Ownership/index.asp</a:t>
            </a:r>
            <a:endParaRPr lang="en-US" sz="2100" dirty="0" smtClean="0"/>
          </a:p>
          <a:p>
            <a:pPr lvl="1"/>
            <a:r>
              <a:rPr lang="en-US" dirty="0" smtClean="0"/>
              <a:t>Minnesota Land Economics</a:t>
            </a:r>
          </a:p>
          <a:p>
            <a:pPr lvl="3"/>
            <a:r>
              <a:rPr lang="en-US" sz="2100" u="sng" dirty="0" smtClean="0">
                <a:hlinkClick r:id="rId6"/>
              </a:rPr>
              <a:t>www.landeconomics.umn.edu</a:t>
            </a:r>
            <a:r>
              <a:rPr lang="en-US" sz="2100" i="1" dirty="0" smtClean="0"/>
              <a:t>,</a:t>
            </a:r>
            <a:endParaRPr lang="en-US" sz="2100" dirty="0" smtClean="0"/>
          </a:p>
          <a:p>
            <a:pPr lvl="1"/>
            <a:r>
              <a:rPr lang="en-US" dirty="0" smtClean="0"/>
              <a:t>LandAndFarm – search land for sale</a:t>
            </a:r>
          </a:p>
          <a:p>
            <a:pPr lvl="3"/>
            <a:r>
              <a:rPr lang="en-US" sz="2100" u="sng" dirty="0" smtClean="0">
                <a:hlinkClick r:id="rId7"/>
              </a:rPr>
              <a:t>www.landandfarm.com/search/Minnesota-Farm-for-sale</a:t>
            </a:r>
            <a:endParaRPr lang="en-US" sz="2100" dirty="0" smtClean="0"/>
          </a:p>
          <a:p>
            <a:pPr lvl="1"/>
            <a:r>
              <a:rPr lang="en-US" i="1" dirty="0" smtClean="0"/>
              <a:t> </a:t>
            </a:r>
            <a:r>
              <a:rPr lang="en-US" dirty="0" smtClean="0"/>
              <a:t>Multiple Listing Service MLS</a:t>
            </a:r>
          </a:p>
          <a:p>
            <a:pPr lvl="1"/>
            <a:r>
              <a:rPr lang="en-US" dirty="0" smtClean="0"/>
              <a:t>Local independent appraisal firms</a:t>
            </a:r>
            <a:endParaRPr lang="en-US" sz="2000" dirty="0" smtClean="0"/>
          </a:p>
          <a:p>
            <a:pPr lvl="1"/>
            <a:r>
              <a:rPr lang="en-US" dirty="0" smtClean="0"/>
              <a:t>Cross county agricultural values</a:t>
            </a:r>
            <a:endParaRPr lang="en-US" sz="2000" dirty="0" smtClean="0"/>
          </a:p>
          <a:p>
            <a:pPr lvl="1"/>
            <a:r>
              <a:rPr lang="en-US" dirty="0" smtClean="0"/>
              <a:t>Area farmer information</a:t>
            </a:r>
            <a:endParaRPr lang="en-US" b="1" u="sng" dirty="0" smtClean="0"/>
          </a:p>
          <a:p>
            <a:r>
              <a:rPr lang="en-US" b="1" u="sng" dirty="0" smtClean="0"/>
              <a:t>Corporate Farm Lookup</a:t>
            </a:r>
            <a:endParaRPr lang="en-US" sz="2400" dirty="0" smtClean="0"/>
          </a:p>
          <a:p>
            <a:pPr lvl="0"/>
            <a:r>
              <a:rPr lang="en-US" b="1" dirty="0" smtClean="0"/>
              <a:t> </a:t>
            </a:r>
            <a:r>
              <a:rPr lang="en-US" u="sng" dirty="0" smtClean="0">
                <a:hlinkClick r:id="rId8"/>
              </a:rPr>
              <a:t>http://www2.mda.state.mn.us/webapp/lis/corpfarm_default.jsp</a:t>
            </a:r>
            <a:endParaRPr lang="en-US" dirty="0" smtClean="0"/>
          </a:p>
          <a:p>
            <a:pPr lvl="1"/>
            <a:r>
              <a:rPr lang="en-US" dirty="0" smtClean="0"/>
              <a:t>Lists entities registered with the Minnesota Department of Agriculture per</a:t>
            </a:r>
            <a:endParaRPr lang="en-US" sz="2000" dirty="0" smtClean="0"/>
          </a:p>
          <a:p>
            <a:r>
              <a:rPr lang="en-US" dirty="0" smtClean="0"/>
              <a:t> 	MN Statute 500.24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roductivity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0092"/>
            <a:ext cx="8337405" cy="60269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87044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8000" dirty="0" smtClean="0"/>
              <a:t>Helpful Resources available:</a:t>
            </a:r>
            <a:endParaRPr lang="en-US" sz="6200" dirty="0" smtClean="0"/>
          </a:p>
          <a:p>
            <a:r>
              <a:rPr lang="en-US" sz="1400" dirty="0" smtClean="0"/>
              <a:t> </a:t>
            </a:r>
            <a:r>
              <a:rPr lang="en-US" sz="2500" b="1" u="sng" dirty="0" smtClean="0"/>
              <a:t>Minnesota Association of Soil and Water Conservation Districts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2"/>
              </a:rPr>
              <a:t>http://www.maswcd.org/</a:t>
            </a:r>
            <a:endParaRPr lang="en-US" sz="2100" dirty="0" smtClean="0"/>
          </a:p>
          <a:p>
            <a:r>
              <a:rPr lang="en-US" sz="2500" b="1" u="sng" dirty="0" smtClean="0"/>
              <a:t>Minnesota Association of Consulting Foresters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3"/>
              </a:rPr>
              <a:t>http://web.paulbunyan.net/norfor/</a:t>
            </a:r>
            <a:endParaRPr lang="en-US" sz="2100" dirty="0" smtClean="0"/>
          </a:p>
          <a:p>
            <a:pPr lvl="0"/>
            <a:r>
              <a:rPr lang="en-US" sz="2500" dirty="0" smtClean="0"/>
              <a:t>Provides the names and contact information of members registered to write a forest management plan for the 2c Managed Forest Classification</a:t>
            </a:r>
          </a:p>
          <a:p>
            <a:pPr>
              <a:buNone/>
            </a:pPr>
            <a:r>
              <a:rPr lang="en-US" sz="2500" dirty="0" smtClean="0"/>
              <a:t> </a:t>
            </a:r>
          </a:p>
          <a:p>
            <a:r>
              <a:rPr lang="en-US" sz="2500" b="1" u="sng" dirty="0" smtClean="0"/>
              <a:t>Minnesota Board of Water and Soil Resources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4"/>
              </a:rPr>
              <a:t>http://www.bwsr.state.mn.us/</a:t>
            </a:r>
            <a:endParaRPr lang="en-US" sz="2100" dirty="0" smtClean="0"/>
          </a:p>
          <a:p>
            <a:pPr lvl="2"/>
            <a:r>
              <a:rPr lang="en-US" sz="1900" dirty="0" smtClean="0"/>
              <a:t>Wetland Delineation</a:t>
            </a:r>
          </a:p>
          <a:p>
            <a:pPr lvl="2"/>
            <a:r>
              <a:rPr lang="en-US" sz="1900" dirty="0" smtClean="0"/>
              <a:t>Conservation Easements</a:t>
            </a:r>
          </a:p>
          <a:p>
            <a:pPr lvl="2"/>
            <a:r>
              <a:rPr lang="en-US" sz="2300" dirty="0" smtClean="0"/>
              <a:t>RIM</a:t>
            </a:r>
            <a:endParaRPr lang="en-US" sz="2500" dirty="0" smtClean="0"/>
          </a:p>
          <a:p>
            <a:r>
              <a:rPr lang="en-US" sz="2500" b="1" u="sng" dirty="0" smtClean="0"/>
              <a:t>Minnesota Department of Agriculture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5"/>
              </a:rPr>
              <a:t>https://www.mda.state.mn.us/</a:t>
            </a:r>
            <a:endParaRPr lang="en-US" sz="2500" dirty="0" smtClean="0"/>
          </a:p>
          <a:p>
            <a:r>
              <a:rPr lang="en-US" sz="2500" b="1" u="sng" dirty="0" smtClean="0"/>
              <a:t>Minnesota Department of Revenue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6"/>
              </a:rPr>
              <a:t>http://www.revenue.state.mn.us</a:t>
            </a:r>
            <a:endParaRPr lang="en-US" sz="2500" dirty="0" smtClean="0"/>
          </a:p>
          <a:p>
            <a:r>
              <a:rPr lang="en-US" sz="2500" b="1" u="sng" dirty="0" smtClean="0"/>
              <a:t>Minnesota Land Trust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7"/>
              </a:rPr>
              <a:t>http://www.mnland.org/</a:t>
            </a:r>
            <a:r>
              <a:rPr lang="en-US" sz="2500" dirty="0" smtClean="0"/>
              <a:t> </a:t>
            </a:r>
          </a:p>
          <a:p>
            <a:r>
              <a:rPr lang="en-US" sz="2500" b="1" u="sng" dirty="0" smtClean="0"/>
              <a:t>Reviser of Statutes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8"/>
              </a:rPr>
              <a:t>www.revisor.leg.state.mn.us/statutes/</a:t>
            </a:r>
            <a:r>
              <a:rPr lang="en-US" sz="2500" dirty="0" smtClean="0"/>
              <a:t> </a:t>
            </a:r>
          </a:p>
          <a:p>
            <a:r>
              <a:rPr lang="en-US" sz="2500" b="1" u="sng" dirty="0" smtClean="0"/>
              <a:t>USDA – National Agricultural Statistics Service</a:t>
            </a:r>
            <a:endParaRPr lang="en-US" sz="2500" dirty="0" smtClean="0"/>
          </a:p>
          <a:p>
            <a:pPr lvl="1"/>
            <a:r>
              <a:rPr lang="en-US" sz="2100" u="sng" dirty="0" smtClean="0">
                <a:hlinkClick r:id="rId9"/>
              </a:rPr>
              <a:t>http://www.nass.usda.gov/Statistics_by_State/Minnesota/index.asp</a:t>
            </a:r>
            <a:endParaRPr lang="en-US" sz="2100" dirty="0" smtClean="0"/>
          </a:p>
          <a:p>
            <a:pPr>
              <a:buNone/>
            </a:pPr>
            <a:endParaRPr lang="en-US" sz="2500" dirty="0" smtClean="0"/>
          </a:p>
          <a:p>
            <a:pPr>
              <a:buNone/>
            </a:pPr>
            <a:endParaRPr lang="en-US" sz="2500" dirty="0" smtClean="0"/>
          </a:p>
          <a:p>
            <a:r>
              <a:rPr lang="en-US" sz="2500" b="1" u="sng" dirty="0" smtClean="0"/>
              <a:t>MAAO Agricultural Committee Members</a:t>
            </a:r>
            <a:endParaRPr lang="en-US" sz="2500" dirty="0" smtClean="0"/>
          </a:p>
          <a:p>
            <a:r>
              <a:rPr lang="en-US" sz="2500" dirty="0" smtClean="0"/>
              <a:t>Jeanne Henderson, Sherburne County, Chair		Keith Kern, Carver County, Region 9, Vice-Chair</a:t>
            </a:r>
          </a:p>
          <a:p>
            <a:r>
              <a:rPr lang="en-US" sz="2500" dirty="0" smtClean="0"/>
              <a:t>Ron Vikre, Fillmore County, Region 1			Sue Schulz, McLeod County, Region 2</a:t>
            </a:r>
          </a:p>
          <a:p>
            <a:r>
              <a:rPr lang="en-US" sz="2500" dirty="0" smtClean="0"/>
              <a:t>Mark Koehn, Stearns County, Region 3		Mike Dangers, Aitkin County, Region 4</a:t>
            </a:r>
          </a:p>
          <a:p>
            <a:r>
              <a:rPr lang="en-US" sz="2500" dirty="0" smtClean="0"/>
              <a:t>Joyce Schmidt, Pipestone County, Region 5		Doug Bruns, Renville County, Region 6</a:t>
            </a:r>
          </a:p>
          <a:p>
            <a:r>
              <a:rPr lang="en-US" sz="2500" dirty="0" smtClean="0"/>
              <a:t>Steve Carlson, Becker County, Region 7		Al Heim, Roseau County, Region 8</a:t>
            </a:r>
          </a:p>
          <a:p>
            <a:r>
              <a:rPr lang="en-US" sz="2500" dirty="0" smtClean="0"/>
              <a:t>Tom Reineke, DOR Representative</a:t>
            </a:r>
          </a:p>
          <a:p>
            <a:endParaRPr lang="en-US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6000" dirty="0" smtClean="0"/>
          </a:p>
          <a:p>
            <a:endParaRPr lang="en-US" sz="6000" dirty="0" smtClean="0"/>
          </a:p>
          <a:p>
            <a:pPr>
              <a:buNone/>
            </a:pPr>
            <a:r>
              <a:rPr lang="en-US" sz="6000" dirty="0" smtClean="0"/>
              <a:t>		  Questions???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ductivit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26" y="304800"/>
            <a:ext cx="4562474" cy="6236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183880" cy="85344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8388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When a tract of land is sold, there may or may not be things that affect the sale price.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Some common factors:</a:t>
            </a:r>
          </a:p>
          <a:p>
            <a:pPr lvl="2"/>
            <a:r>
              <a:rPr lang="en-US" dirty="0" smtClean="0"/>
              <a:t>Soil Productivity</a:t>
            </a:r>
          </a:p>
          <a:p>
            <a:pPr lvl="2"/>
            <a:r>
              <a:rPr lang="en-US" dirty="0" smtClean="0"/>
              <a:t>Drainage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533400"/>
            <a:ext cx="8183880" cy="1295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Land Valuation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Drainage</a:t>
            </a:r>
          </a:p>
          <a:p>
            <a:pPr lvl="2"/>
            <a:r>
              <a:rPr lang="en-US" dirty="0" smtClean="0"/>
              <a:t>Private tile</a:t>
            </a:r>
          </a:p>
          <a:p>
            <a:pPr lvl="3"/>
            <a:r>
              <a:rPr lang="en-US" dirty="0" smtClean="0"/>
              <a:t>Pattern tile – what is adequate?</a:t>
            </a:r>
          </a:p>
          <a:p>
            <a:pPr lvl="4"/>
            <a:r>
              <a:rPr lang="en-US" dirty="0" smtClean="0"/>
              <a:t>Anywhere from 35’ apart </a:t>
            </a:r>
          </a:p>
          <a:p>
            <a:pPr lvl="4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ttern tiled fiel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629" y="304800"/>
            <a:ext cx="8595984" cy="6248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1827</TotalTime>
  <Words>929</Words>
  <Application>Microsoft Office PowerPoint</Application>
  <PresentationFormat>Letter Paper (8.5x11 in)</PresentationFormat>
  <Paragraphs>253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Aspect</vt:lpstr>
      <vt:lpstr>Land Valuation Concepts</vt:lpstr>
      <vt:lpstr>Renville County</vt:lpstr>
      <vt:lpstr>Land Valuation</vt:lpstr>
      <vt:lpstr>Land Valuation</vt:lpstr>
      <vt:lpstr>PowerPoint Presentation</vt:lpstr>
      <vt:lpstr>PowerPoint Presentation</vt:lpstr>
      <vt:lpstr>Land Valuation</vt:lpstr>
      <vt:lpstr>Land 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 Valuation</vt:lpstr>
      <vt:lpstr>PowerPoint Presentation</vt:lpstr>
      <vt:lpstr>PowerPoint Presentation</vt:lpstr>
      <vt:lpstr>PowerPoint Presentation</vt:lpstr>
      <vt:lpstr>PowerPoint Presentation</vt:lpstr>
      <vt:lpstr>Land Valuation</vt:lpstr>
      <vt:lpstr>PowerPoint Presentation</vt:lpstr>
      <vt:lpstr>PowerPoint Presentation</vt:lpstr>
      <vt:lpstr>PowerPoint Presentation</vt:lpstr>
      <vt:lpstr>Land Valuation</vt:lpstr>
      <vt:lpstr>PowerPoint Presentation</vt:lpstr>
      <vt:lpstr>PowerPoint Presentation</vt:lpstr>
      <vt:lpstr>PowerPoint Presentation</vt:lpstr>
      <vt:lpstr>Land Valuation</vt:lpstr>
      <vt:lpstr>PowerPoint Presentation</vt:lpstr>
      <vt:lpstr>PowerPoint Presentation</vt:lpstr>
      <vt:lpstr>PowerPoint Presentation</vt:lpstr>
      <vt:lpstr>Land Valuation</vt:lpstr>
      <vt:lpstr>Land Valuation</vt:lpstr>
      <vt:lpstr>PowerPoint Presentation</vt:lpstr>
      <vt:lpstr>PowerPoint Presentation</vt:lpstr>
      <vt:lpstr>Land Valuation</vt:lpstr>
      <vt:lpstr>PowerPoint Presentation</vt:lpstr>
      <vt:lpstr>PowerPoint Presentation</vt:lpstr>
      <vt:lpstr>Land Valuation</vt:lpstr>
      <vt:lpstr>PowerPoint Presentation</vt:lpstr>
      <vt:lpstr>PowerPoint Presentation</vt:lpstr>
      <vt:lpstr>Land Valuation</vt:lpstr>
      <vt:lpstr>Land Valuation </vt:lpstr>
      <vt:lpstr>Land Valuation </vt:lpstr>
      <vt:lpstr>Land Valuation </vt:lpstr>
      <vt:lpstr>Land Valuation </vt:lpstr>
      <vt:lpstr>Land Valuation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 to CPI Conversion</dc:title>
  <dc:creator>Doug Bruns</dc:creator>
  <cp:lastModifiedBy>Keith Kern</cp:lastModifiedBy>
  <cp:revision>187</cp:revision>
  <dcterms:created xsi:type="dcterms:W3CDTF">2013-04-30T14:36:27Z</dcterms:created>
  <dcterms:modified xsi:type="dcterms:W3CDTF">2014-10-16T13:36:53Z</dcterms:modified>
</cp:coreProperties>
</file>